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57" r:id="rId3"/>
    <p:sldId id="258" r:id="rId4"/>
    <p:sldId id="259" r:id="rId5"/>
    <p:sldId id="278" r:id="rId6"/>
    <p:sldId id="260" r:id="rId7"/>
    <p:sldId id="261" r:id="rId8"/>
    <p:sldId id="262" r:id="rId9"/>
    <p:sldId id="263" r:id="rId10"/>
    <p:sldId id="270" r:id="rId11"/>
    <p:sldId id="264" r:id="rId12"/>
    <p:sldId id="269" r:id="rId13"/>
    <p:sldId id="265" r:id="rId14"/>
    <p:sldId id="268" r:id="rId15"/>
    <p:sldId id="271" r:id="rId16"/>
    <p:sldId id="272" r:id="rId17"/>
    <p:sldId id="273" r:id="rId18"/>
    <p:sldId id="276" r:id="rId19"/>
    <p:sldId id="277" r:id="rId20"/>
    <p:sldId id="274" r:id="rId21"/>
    <p:sldId id="275" r:id="rId22"/>
    <p:sldId id="267" r:id="rId23"/>
    <p:sldId id="266" r:id="rId24"/>
  </p:sldIdLst>
  <p:sldSz cx="9144000" cy="5143500" type="screen16x9"/>
  <p:notesSz cx="6858000" cy="9144000"/>
  <p:embeddedFontLst>
    <p:embeddedFont>
      <p:font typeface="Roboto" panose="02000000000000000000"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736">
          <p15:clr>
            <a:srgbClr val="9AA0A6"/>
          </p15:clr>
        </p15:guide>
        <p15:guide id="3" pos="3024">
          <p15:clr>
            <a:srgbClr val="9AA0A6"/>
          </p15:clr>
        </p15:guide>
        <p15:guide id="4" pos="288">
          <p15:clr>
            <a:srgbClr val="9AA0A6"/>
          </p15:clr>
        </p15:guide>
        <p15:guide id="5" pos="5472">
          <p15:clr>
            <a:srgbClr val="9AA0A6"/>
          </p15:clr>
        </p15:guide>
        <p15:guide id="6" pos="1512">
          <p15:clr>
            <a:srgbClr val="9AA0A6"/>
          </p15:clr>
        </p15:guide>
        <p15:guide id="7" pos="424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37CEA93-CD4F-4C15-80F7-3738A8688CD0}">
  <a:tblStyle styleId="{137CEA93-CD4F-4C15-80F7-3738A8688CD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54"/>
    <p:restoredTop sz="94700"/>
  </p:normalViewPr>
  <p:slideViewPr>
    <p:cSldViewPr snapToGrid="0">
      <p:cViewPr varScale="1">
        <p:scale>
          <a:sx n="259" d="100"/>
          <a:sy n="259" d="100"/>
        </p:scale>
        <p:origin x="576" y="176"/>
      </p:cViewPr>
      <p:guideLst>
        <p:guide orient="horz" pos="1620"/>
        <p:guide pos="2736"/>
        <p:guide pos="3024"/>
        <p:guide pos="288"/>
        <p:guide pos="5472"/>
        <p:guide pos="1512"/>
        <p:guide pos="42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e5ccaf87db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e5ccaf87db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e3ed7b514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e3ed7b514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6549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e3ed7b5149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e3ed7b5149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36314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e5ccaf87db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e5ccaf87db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e5ccaf87db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e5ccaf87d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e2a61cea3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e2a61cea3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e2a61cea38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e2a61cea3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e3ed7b514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e3ed7b514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e5ccaf87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e5ccaf87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e3ed7b514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e3ed7b514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e3ed7b514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e3ed7b514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flutter.dev/docs/resources/faq"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flutter.dev/docs/resources/faq"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hyperlink" Target="https://flutter.dev/docs/get-started/flutter-for/web-devs" TargetMode="External"/><Relationship Id="rId3" Type="http://schemas.openxmlformats.org/officeDocument/2006/relationships/hyperlink" Target="https://flutter.dev/docs/codelabs" TargetMode="External"/><Relationship Id="rId7" Type="http://schemas.openxmlformats.org/officeDocument/2006/relationships/hyperlink" Target="https://flutter.dev/docs/get-started/flutter-for/react-native-devs"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hyperlink" Target="https://flutter.dev/docs/get-started/flutter-for/ios-devs" TargetMode="External"/><Relationship Id="rId11" Type="http://schemas.openxmlformats.org/officeDocument/2006/relationships/hyperlink" Target="https://youtu.be/8F1nvkl4a-s" TargetMode="External"/><Relationship Id="rId5" Type="http://schemas.openxmlformats.org/officeDocument/2006/relationships/hyperlink" Target="https://flutter.dev/docs/get-started/flutter-for/android-devs" TargetMode="External"/><Relationship Id="rId10" Type="http://schemas.openxmlformats.org/officeDocument/2006/relationships/hyperlink" Target="https://youtube.com/playlist?list=PLjxrf2q8roU23XGwz3Km7sQZFTdB996iG" TargetMode="External"/><Relationship Id="rId4" Type="http://schemas.openxmlformats.org/officeDocument/2006/relationships/hyperlink" Target="https://flutter.dev/docs/development/ui/widgets" TargetMode="External"/><Relationship Id="rId9" Type="http://schemas.openxmlformats.org/officeDocument/2006/relationships/hyperlink" Target="https://flutter.dev/docs/get-started/flutter-for/xamarin-forms-dev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rxlabz.github.io/panache/#/" TargetMode="External"/><Relationship Id="rId2" Type="http://schemas.openxmlformats.org/officeDocument/2006/relationships/hyperlink" Target="https://codemagic.io/start/" TargetMode="External"/><Relationship Id="rId1" Type="http://schemas.openxmlformats.org/officeDocument/2006/relationships/slideLayout" Target="../slideLayouts/slideLayout3.xml"/><Relationship Id="rId4" Type="http://schemas.openxmlformats.org/officeDocument/2006/relationships/hyperlink" Target="https://www.supernova.io/"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hyperlink" Target="https://flutter.dev/showcase" TargetMode="External"/></Relationships>
</file>

<file path=ppt/slides/_rels/slide21.xml.rels><?xml version="1.0" encoding="UTF-8" standalone="yes"?>
<Relationships xmlns="http://schemas.openxmlformats.org/package/2006/relationships"><Relationship Id="rId2" Type="http://schemas.openxmlformats.org/officeDocument/2006/relationships/hyperlink" Target="https://flutter.dev/docs/development/add-to-app"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JoshRice1/flutterAwayAndNeverLookBack"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flutter.dev/docs/resources/architectural-overview"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2C81A-4D2B-0E4F-AD87-707E30B06719}"/>
              </a:ext>
            </a:extLst>
          </p:cNvPr>
          <p:cNvSpPr>
            <a:spLocks noGrp="1"/>
          </p:cNvSpPr>
          <p:nvPr>
            <p:ph type="title"/>
          </p:nvPr>
        </p:nvSpPr>
        <p:spPr/>
        <p:txBody>
          <a:bodyPr>
            <a:normAutofit fontScale="90000"/>
          </a:bodyPr>
          <a:lstStyle/>
          <a:p>
            <a:r>
              <a:rPr lang="en-US" dirty="0"/>
              <a:t>Huh?</a:t>
            </a:r>
          </a:p>
        </p:txBody>
      </p:sp>
      <p:sp>
        <p:nvSpPr>
          <p:cNvPr id="3" name="Text Placeholder 2">
            <a:extLst>
              <a:ext uri="{FF2B5EF4-FFF2-40B4-BE49-F238E27FC236}">
                <a16:creationId xmlns:a16="http://schemas.microsoft.com/office/drawing/2014/main" id="{ED067B53-C455-2148-9AF7-B7358840A2F9}"/>
              </a:ext>
            </a:extLst>
          </p:cNvPr>
          <p:cNvSpPr>
            <a:spLocks noGrp="1"/>
          </p:cNvSpPr>
          <p:nvPr>
            <p:ph type="body" idx="1"/>
          </p:nvPr>
        </p:nvSpPr>
        <p:spPr/>
        <p:txBody>
          <a:bodyPr/>
          <a:lstStyle/>
          <a:p>
            <a:pPr marL="0" lvl="0" indent="0">
              <a:spcBef>
                <a:spcPts val="1200"/>
              </a:spcBef>
              <a:buNone/>
            </a:pPr>
            <a:r>
              <a:rPr lang="en-US" dirty="0">
                <a:solidFill>
                  <a:srgbClr val="4A4A4A"/>
                </a:solidFill>
                <a:highlight>
                  <a:srgbClr val="FFFFFF"/>
                </a:highlight>
                <a:latin typeface="Roboto"/>
                <a:ea typeface="Roboto"/>
                <a:cs typeface="Roboto"/>
                <a:sym typeface="Roboto"/>
              </a:rPr>
              <a:t>Soo...What does that mean?</a:t>
            </a:r>
          </a:p>
          <a:p>
            <a:pPr lvl="0" indent="-304800">
              <a:spcBef>
                <a:spcPts val="1200"/>
              </a:spcBef>
              <a:buClr>
                <a:srgbClr val="4A4A4A"/>
              </a:buClr>
              <a:buSzPts val="1200"/>
              <a:buFont typeface="Roboto"/>
              <a:buAutoNum type="arabicPeriod"/>
            </a:pPr>
            <a:r>
              <a:rPr lang="en-US" dirty="0">
                <a:solidFill>
                  <a:srgbClr val="4A4A4A"/>
                </a:solidFill>
                <a:highlight>
                  <a:srgbClr val="FFFFFF"/>
                </a:highlight>
                <a:latin typeface="Roboto"/>
                <a:ea typeface="Roboto"/>
                <a:cs typeface="Roboto"/>
                <a:sym typeface="Roboto"/>
              </a:rPr>
              <a:t>Run at near native framerates</a:t>
            </a:r>
          </a:p>
          <a:p>
            <a:pPr lvl="0" indent="-304800">
              <a:buClr>
                <a:srgbClr val="4A4A4A"/>
              </a:buClr>
              <a:buSzPts val="1200"/>
              <a:buFont typeface="Roboto"/>
              <a:buAutoNum type="arabicPeriod"/>
            </a:pPr>
            <a:r>
              <a:rPr lang="en-US" dirty="0">
                <a:solidFill>
                  <a:srgbClr val="4A4A4A"/>
                </a:solidFill>
                <a:highlight>
                  <a:srgbClr val="FFFFFF"/>
                </a:highlight>
                <a:latin typeface="Roboto"/>
                <a:ea typeface="Roboto"/>
                <a:cs typeface="Roboto"/>
                <a:sym typeface="Roboto"/>
              </a:rPr>
              <a:t>Supports (and even encourages) the differences in the platforms (ex: Cupertino Icons)</a:t>
            </a:r>
          </a:p>
          <a:p>
            <a:pPr lvl="0" indent="-304800">
              <a:buClr>
                <a:srgbClr val="4A4A4A"/>
              </a:buClr>
              <a:buSzPts val="1200"/>
              <a:buFont typeface="Roboto"/>
              <a:buAutoNum type="arabicPeriod"/>
            </a:pPr>
            <a:r>
              <a:rPr lang="en-US" dirty="0">
                <a:solidFill>
                  <a:srgbClr val="4A4A4A"/>
                </a:solidFill>
                <a:highlight>
                  <a:srgbClr val="FFFFFF"/>
                </a:highlight>
                <a:latin typeface="Roboto"/>
                <a:ea typeface="Roboto"/>
                <a:cs typeface="Roboto"/>
                <a:sym typeface="Roboto"/>
              </a:rPr>
              <a:t>Faster development with hot reload (How did we live without this all these years)</a:t>
            </a:r>
          </a:p>
          <a:p>
            <a:pPr lvl="0" indent="-304800">
              <a:buClr>
                <a:srgbClr val="4A4A4A"/>
              </a:buClr>
              <a:buSzPts val="1200"/>
              <a:buFont typeface="Roboto"/>
              <a:buAutoNum type="arabicPeriod"/>
            </a:pPr>
            <a:r>
              <a:rPr lang="en-US" dirty="0">
                <a:solidFill>
                  <a:srgbClr val="4A4A4A"/>
                </a:solidFill>
                <a:highlight>
                  <a:srgbClr val="FFFFFF"/>
                </a:highlight>
                <a:latin typeface="Roboto"/>
                <a:ea typeface="Roboto"/>
                <a:cs typeface="Roboto"/>
                <a:sym typeface="Roboto"/>
              </a:rPr>
              <a:t>Cross platform truly means cross platform from Android and iOS to windows and the web</a:t>
            </a:r>
          </a:p>
          <a:p>
            <a:endParaRPr lang="en-US" dirty="0"/>
          </a:p>
        </p:txBody>
      </p:sp>
    </p:spTree>
    <p:extLst>
      <p:ext uri="{BB962C8B-B14F-4D97-AF65-F5344CB8AC3E}">
        <p14:creationId xmlns:p14="http://schemas.microsoft.com/office/powerpoint/2010/main" val="135029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311700" y="4343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But why Dart?</a:t>
            </a:r>
            <a:endParaRPr dirty="0"/>
          </a:p>
        </p:txBody>
      </p:sp>
      <p:sp>
        <p:nvSpPr>
          <p:cNvPr id="110" name="Google Shape;110;p21"/>
          <p:cNvSpPr txBox="1"/>
          <p:nvPr/>
        </p:nvSpPr>
        <p:spPr>
          <a:xfrm>
            <a:off x="405925" y="1089600"/>
            <a:ext cx="8118600" cy="372098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t>Dart was chosen after ranking highest  across a wide variety of criteria including:</a:t>
            </a:r>
            <a:endParaRPr sz="1800" dirty="0"/>
          </a:p>
          <a:p>
            <a:pPr marL="457200" lvl="0" indent="-317500" algn="l" rtl="0">
              <a:spcBef>
                <a:spcPts val="0"/>
              </a:spcBef>
              <a:spcAft>
                <a:spcPts val="0"/>
              </a:spcAft>
              <a:buSzPts val="1400"/>
              <a:buAutoNum type="arabicPeriod"/>
            </a:pPr>
            <a:r>
              <a:rPr lang="en" sz="1800" dirty="0"/>
              <a:t>Developer productivity</a:t>
            </a:r>
            <a:endParaRPr sz="1800" dirty="0"/>
          </a:p>
          <a:p>
            <a:pPr marL="914400" lvl="1" indent="-317500" algn="l" rtl="0">
              <a:spcBef>
                <a:spcPts val="0"/>
              </a:spcBef>
              <a:spcAft>
                <a:spcPts val="0"/>
              </a:spcAft>
              <a:buSzPts val="1400"/>
              <a:buAutoNum type="alphaLcPeriod"/>
            </a:pPr>
            <a:r>
              <a:rPr lang="en" sz="1800" dirty="0">
                <a:solidFill>
                  <a:srgbClr val="4A4A4A"/>
                </a:solidFill>
                <a:highlight>
                  <a:srgbClr val="FFFFFF"/>
                </a:highlight>
                <a:latin typeface="Roboto"/>
                <a:ea typeface="Roboto"/>
                <a:cs typeface="Roboto"/>
                <a:sym typeface="Roboto"/>
              </a:rPr>
              <a:t>The majority of Flutter is built in the same language we give to our users, so we need to stay productive at 100k’s lines of code, without sacrificing approachability or readability of the framework and widgets for our developers.</a:t>
            </a:r>
            <a:endParaRPr sz="1800" dirty="0">
              <a:solidFill>
                <a:srgbClr val="4A4A4A"/>
              </a:solidFill>
              <a:highlight>
                <a:srgbClr val="FFFFFF"/>
              </a:highlight>
              <a:latin typeface="Roboto"/>
              <a:ea typeface="Roboto"/>
              <a:cs typeface="Roboto"/>
              <a:sym typeface="Roboto"/>
            </a:endParaRPr>
          </a:p>
          <a:p>
            <a:pPr marL="457200" lvl="0" indent="-304800" algn="l" rtl="0">
              <a:spcBef>
                <a:spcPts val="0"/>
              </a:spcBef>
              <a:spcAft>
                <a:spcPts val="0"/>
              </a:spcAft>
              <a:buClr>
                <a:srgbClr val="4A4A4A"/>
              </a:buClr>
              <a:buSzPts val="1200"/>
              <a:buFont typeface="Roboto"/>
              <a:buAutoNum type="arabicPeriod"/>
            </a:pPr>
            <a:r>
              <a:rPr lang="en" sz="1800" dirty="0"/>
              <a:t>Object-orientation</a:t>
            </a:r>
            <a:endParaRPr sz="1800" i="1" dirty="0">
              <a:solidFill>
                <a:srgbClr val="4A4A4A"/>
              </a:solidFill>
              <a:highlight>
                <a:srgbClr val="FFFFFF"/>
              </a:highlight>
              <a:latin typeface="Roboto"/>
              <a:ea typeface="Roboto"/>
              <a:cs typeface="Roboto"/>
              <a:sym typeface="Roboto"/>
            </a:endParaRPr>
          </a:p>
          <a:p>
            <a:pPr marL="914400" lvl="1" indent="-304800" algn="l" rtl="0">
              <a:spcBef>
                <a:spcPts val="0"/>
              </a:spcBef>
              <a:spcAft>
                <a:spcPts val="0"/>
              </a:spcAft>
              <a:buClr>
                <a:srgbClr val="4A4A4A"/>
              </a:buClr>
              <a:buSzPts val="1200"/>
              <a:buFont typeface="Roboto"/>
              <a:buAutoNum type="alphaLcPeriod"/>
            </a:pPr>
            <a:r>
              <a:rPr lang="en" sz="1800" dirty="0">
                <a:solidFill>
                  <a:srgbClr val="4A4A4A"/>
                </a:solidFill>
                <a:highlight>
                  <a:srgbClr val="FFFFFF"/>
                </a:highlight>
                <a:latin typeface="Roboto"/>
                <a:ea typeface="Roboto"/>
                <a:cs typeface="Roboto"/>
                <a:sym typeface="Roboto"/>
              </a:rPr>
              <a:t>Wanted a language that’s suited to Flutter’s problem domain: creating visual user experiences and the vast majority of developers have experience with object-oriented development, making it easier to learn how to develop with Flutter</a:t>
            </a:r>
            <a:endParaRPr sz="1800" dirty="0">
              <a:solidFill>
                <a:srgbClr val="4A4A4A"/>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 sz="1200" u="sng" dirty="0">
                <a:solidFill>
                  <a:schemeClr val="hlink"/>
                </a:solidFill>
                <a:highlight>
                  <a:srgbClr val="FFFFFF"/>
                </a:highlight>
                <a:latin typeface="Roboto"/>
                <a:ea typeface="Roboto"/>
                <a:cs typeface="Roboto"/>
                <a:sym typeface="Roboto"/>
                <a:hlinkClick r:id="rId3"/>
              </a:rPr>
              <a:t>https://flutter.dev/docs/resources/faq</a:t>
            </a:r>
            <a:r>
              <a:rPr lang="en" sz="1200" dirty="0">
                <a:solidFill>
                  <a:srgbClr val="4A4A4A"/>
                </a:solidFill>
                <a:highlight>
                  <a:srgbClr val="FFFFFF"/>
                </a:highlight>
                <a:latin typeface="Roboto"/>
                <a:ea typeface="Roboto"/>
                <a:cs typeface="Roboto"/>
                <a:sym typeface="Roboto"/>
              </a:rPr>
              <a:t> </a:t>
            </a:r>
            <a:endParaRPr sz="1200" dirty="0">
              <a:solidFill>
                <a:srgbClr val="4A4A4A"/>
              </a:solidFill>
              <a:highlight>
                <a:srgbClr val="FFFFFF"/>
              </a:highlight>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0">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311700" y="4343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But why Dart? Cont.</a:t>
            </a:r>
            <a:endParaRPr dirty="0"/>
          </a:p>
        </p:txBody>
      </p:sp>
      <p:sp>
        <p:nvSpPr>
          <p:cNvPr id="110" name="Google Shape;110;p21"/>
          <p:cNvSpPr txBox="1"/>
          <p:nvPr/>
        </p:nvSpPr>
        <p:spPr>
          <a:xfrm>
            <a:off x="405925" y="1089600"/>
            <a:ext cx="8118600" cy="3651739"/>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rgbClr val="4A4A4A"/>
              </a:buClr>
              <a:buSzPts val="1200"/>
              <a:buFont typeface="Roboto"/>
              <a:buAutoNum type="arabicPeriod"/>
            </a:pPr>
            <a:r>
              <a:rPr lang="en" sz="1800" dirty="0"/>
              <a:t>Predictable, high performance</a:t>
            </a:r>
            <a:endParaRPr sz="1800" dirty="0"/>
          </a:p>
          <a:p>
            <a:pPr marL="914400" lvl="1" indent="-317500" algn="l" rtl="0">
              <a:spcBef>
                <a:spcPts val="0"/>
              </a:spcBef>
              <a:spcAft>
                <a:spcPts val="0"/>
              </a:spcAft>
              <a:buSzPts val="1400"/>
              <a:buAutoNum type="alphaLcPeriod"/>
            </a:pPr>
            <a:r>
              <a:rPr lang="en" sz="1800" dirty="0">
                <a:solidFill>
                  <a:srgbClr val="4A4A4A"/>
                </a:solidFill>
                <a:highlight>
                  <a:srgbClr val="FFFFFF"/>
                </a:highlight>
                <a:latin typeface="Roboto"/>
                <a:ea typeface="Roboto"/>
                <a:cs typeface="Roboto"/>
                <a:sym typeface="Roboto"/>
              </a:rPr>
              <a:t>Empower developers to create fast, fluid user experiences, that means a language that both delivers high performance and predictable performance, without periodic pauses that would cause dropped frames was required</a:t>
            </a:r>
            <a:endParaRPr sz="1800" dirty="0">
              <a:solidFill>
                <a:srgbClr val="4A4A4A"/>
              </a:solidFill>
              <a:highlight>
                <a:srgbClr val="FFFFFF"/>
              </a:highlight>
              <a:latin typeface="Roboto"/>
              <a:ea typeface="Roboto"/>
              <a:cs typeface="Roboto"/>
              <a:sym typeface="Roboto"/>
            </a:endParaRPr>
          </a:p>
          <a:p>
            <a:pPr marL="457200" lvl="0" indent="-304800" algn="l" rtl="0">
              <a:spcBef>
                <a:spcPts val="0"/>
              </a:spcBef>
              <a:spcAft>
                <a:spcPts val="0"/>
              </a:spcAft>
              <a:buClr>
                <a:srgbClr val="4A4A4A"/>
              </a:buClr>
              <a:buSzPts val="1200"/>
              <a:buFont typeface="Roboto"/>
              <a:buAutoNum type="arabicPeriod"/>
            </a:pPr>
            <a:r>
              <a:rPr lang="en" sz="1800" dirty="0"/>
              <a:t>Fast allocation</a:t>
            </a:r>
            <a:endParaRPr sz="1800" dirty="0"/>
          </a:p>
          <a:p>
            <a:pPr marL="914400" lvl="1" indent="-317500" algn="l" rtl="0">
              <a:lnSpc>
                <a:spcPct val="115000"/>
              </a:lnSpc>
              <a:spcBef>
                <a:spcPts val="0"/>
              </a:spcBef>
              <a:spcAft>
                <a:spcPts val="0"/>
              </a:spcAft>
              <a:buSzPts val="1400"/>
              <a:buAutoNum type="alphaLcPeriod"/>
            </a:pPr>
            <a:r>
              <a:rPr lang="en" sz="1800" dirty="0">
                <a:solidFill>
                  <a:srgbClr val="4A4A4A"/>
                </a:solidFill>
                <a:highlight>
                  <a:srgbClr val="FFFFFF"/>
                </a:highlight>
                <a:latin typeface="Roboto"/>
                <a:ea typeface="Roboto"/>
                <a:cs typeface="Roboto"/>
                <a:sym typeface="Roboto"/>
              </a:rPr>
              <a:t>The Flutter framework uses a functional-style flow that depends heavily on the underlying memory allocator efficiently handling small, short-lived allocations. This style was developed in languages with this property and doesn’t work efficiently in languages that lack this facility.</a:t>
            </a:r>
            <a:endParaRPr sz="1800" dirty="0">
              <a:solidFill>
                <a:srgbClr val="4A4A4A"/>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 sz="1200" u="sng" dirty="0">
                <a:solidFill>
                  <a:schemeClr val="hlink"/>
                </a:solidFill>
                <a:highlight>
                  <a:srgbClr val="FFFFFF"/>
                </a:highlight>
                <a:latin typeface="Roboto"/>
                <a:ea typeface="Roboto"/>
                <a:cs typeface="Roboto"/>
                <a:sym typeface="Roboto"/>
                <a:hlinkClick r:id="rId3"/>
              </a:rPr>
              <a:t>https://flutter.dev/docs/resources/faq</a:t>
            </a:r>
            <a:r>
              <a:rPr lang="en" sz="1200" dirty="0">
                <a:solidFill>
                  <a:srgbClr val="4A4A4A"/>
                </a:solidFill>
                <a:highlight>
                  <a:srgbClr val="FFFFFF"/>
                </a:highlight>
                <a:latin typeface="Roboto"/>
                <a:ea typeface="Roboto"/>
                <a:cs typeface="Roboto"/>
                <a:sym typeface="Roboto"/>
              </a:rPr>
              <a:t> </a:t>
            </a:r>
            <a:endParaRPr sz="1200" dirty="0">
              <a:solidFill>
                <a:srgbClr val="4A4A4A"/>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4098428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OK, OK, OK, But is it really easy to learn</a:t>
            </a:r>
            <a:endParaRPr dirty="0"/>
          </a:p>
        </p:txBody>
      </p:sp>
      <p:sp>
        <p:nvSpPr>
          <p:cNvPr id="118" name="Google Shape;118;p22"/>
          <p:cNvSpPr txBox="1"/>
          <p:nvPr/>
        </p:nvSpPr>
        <p:spPr>
          <a:xfrm>
            <a:off x="9552225" y="2244625"/>
            <a:ext cx="579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A47B717A-3EBB-E844-A0FE-7D5380761E40}"/>
              </a:ext>
            </a:extLst>
          </p:cNvPr>
          <p:cNvSpPr txBox="1"/>
          <p:nvPr/>
        </p:nvSpPr>
        <p:spPr>
          <a:xfrm>
            <a:off x="311700" y="1017725"/>
            <a:ext cx="8256228" cy="3970318"/>
          </a:xfrm>
          <a:prstGeom prst="rect">
            <a:avLst/>
          </a:prstGeom>
          <a:noFill/>
        </p:spPr>
        <p:txBody>
          <a:bodyPr wrap="square" rtlCol="0">
            <a:spAutoFit/>
          </a:bodyPr>
          <a:lstStyle/>
          <a:p>
            <a:r>
              <a:rPr lang="en-US" sz="1800" dirty="0"/>
              <a:t>Yes, why else would I be here?</a:t>
            </a:r>
          </a:p>
          <a:p>
            <a:endParaRPr lang="en-US" sz="1800" dirty="0"/>
          </a:p>
          <a:p>
            <a:r>
              <a:rPr lang="en-US" sz="1800" dirty="0"/>
              <a:t>Many great resources to get you up and running</a:t>
            </a:r>
            <a:endParaRPr lang="en-US" sz="1800" dirty="0">
              <a:hlinkClick r:id="rId3"/>
            </a:endParaRPr>
          </a:p>
          <a:p>
            <a:pPr marL="285750" lvl="8" indent="-285750">
              <a:buFont typeface="Arial" panose="020B0604020202020204" pitchFamily="34" charset="0"/>
              <a:buChar char="•"/>
            </a:pPr>
            <a:r>
              <a:rPr lang="en-US" sz="1800" dirty="0">
                <a:hlinkClick r:id="rId3"/>
              </a:rPr>
              <a:t>Google Code Labs</a:t>
            </a:r>
            <a:endParaRPr lang="en-US" sz="1800" dirty="0"/>
          </a:p>
          <a:p>
            <a:pPr marL="285750" lvl="8" indent="-285750">
              <a:buFont typeface="Arial" panose="020B0604020202020204" pitchFamily="34" charset="0"/>
              <a:buChar char="•"/>
            </a:pPr>
            <a:r>
              <a:rPr lang="en-US" sz="1800" dirty="0">
                <a:hlinkClick r:id="rId4"/>
              </a:rPr>
              <a:t>Widget Catalog</a:t>
            </a:r>
            <a:endParaRPr lang="en-US" sz="1800" dirty="0"/>
          </a:p>
          <a:p>
            <a:pPr marL="285750" lvl="8" indent="-285750">
              <a:buFont typeface="Arial" panose="020B0604020202020204" pitchFamily="34" charset="0"/>
              <a:buChar char="•"/>
            </a:pPr>
            <a:r>
              <a:rPr lang="en-US" sz="1800" dirty="0"/>
              <a:t>Introductions to flutter for a variety of backgrounds</a:t>
            </a:r>
          </a:p>
          <a:p>
            <a:pPr lvl="8"/>
            <a:r>
              <a:rPr lang="en-US" sz="1800" dirty="0"/>
              <a:t>      </a:t>
            </a:r>
            <a:r>
              <a:rPr lang="en-US" sz="1800" dirty="0">
                <a:hlinkClick r:id="rId5"/>
              </a:rPr>
              <a:t>Android</a:t>
            </a:r>
            <a:r>
              <a:rPr lang="en-US" sz="1800" dirty="0"/>
              <a:t>, </a:t>
            </a:r>
            <a:r>
              <a:rPr lang="en-US" sz="1800" dirty="0">
                <a:hlinkClick r:id="rId6"/>
              </a:rPr>
              <a:t>iOS</a:t>
            </a:r>
            <a:r>
              <a:rPr lang="en-US" sz="1800" dirty="0"/>
              <a:t>, </a:t>
            </a:r>
            <a:r>
              <a:rPr lang="en-US" sz="1800" dirty="0">
                <a:hlinkClick r:id="rId7"/>
              </a:rPr>
              <a:t>React Native</a:t>
            </a:r>
            <a:r>
              <a:rPr lang="en-US" sz="1800" dirty="0"/>
              <a:t>, </a:t>
            </a:r>
            <a:r>
              <a:rPr lang="en-US" sz="1800" dirty="0">
                <a:hlinkClick r:id="rId8"/>
              </a:rPr>
              <a:t>Web</a:t>
            </a:r>
            <a:r>
              <a:rPr lang="en-US" sz="1800" dirty="0"/>
              <a:t>, </a:t>
            </a:r>
            <a:r>
              <a:rPr lang="en-US" sz="1800" dirty="0">
                <a:hlinkClick r:id="rId9"/>
              </a:rPr>
              <a:t>Xamarin.Forms</a:t>
            </a:r>
            <a:endParaRPr lang="en-US" sz="1800" dirty="0"/>
          </a:p>
          <a:p>
            <a:pPr marL="342900" lvl="8" indent="-342900">
              <a:buFont typeface="Arial" panose="020B0604020202020204" pitchFamily="34" charset="0"/>
              <a:buChar char="•"/>
            </a:pPr>
            <a:r>
              <a:rPr lang="en-US" sz="1800" dirty="0"/>
              <a:t>You Tube Series</a:t>
            </a:r>
          </a:p>
          <a:p>
            <a:pPr marL="342900" lvl="8" indent="-342900">
              <a:buFont typeface="+mj-lt"/>
              <a:buAutoNum type="arabicPeriod"/>
            </a:pPr>
            <a:r>
              <a:rPr lang="en-US" sz="1800" dirty="0">
                <a:hlinkClick r:id="rId10"/>
              </a:rPr>
              <a:t>Widget of the Week</a:t>
            </a:r>
            <a:endParaRPr lang="en-US" sz="1800" dirty="0"/>
          </a:p>
          <a:p>
            <a:pPr marL="342900" lvl="8" indent="-342900">
              <a:buFont typeface="+mj-lt"/>
              <a:buAutoNum type="arabicPeriod"/>
            </a:pPr>
            <a:r>
              <a:rPr lang="en-US" sz="1800" dirty="0">
                <a:hlinkClick r:id="rId11"/>
              </a:rPr>
              <a:t>Boring Flutter Show</a:t>
            </a:r>
            <a:endParaRPr lang="en-US" sz="1800" dirty="0"/>
          </a:p>
          <a:p>
            <a:pPr marL="285750" lvl="8" indent="-285750">
              <a:buFont typeface="Courier New" panose="02070309020205020404" pitchFamily="49" charset="0"/>
              <a:buChar char="o"/>
            </a:pPr>
            <a:endParaRPr lang="en-US" sz="1800" dirty="0"/>
          </a:p>
          <a:p>
            <a:r>
              <a:rPr lang="en-US" sz="1800" dirty="0"/>
              <a:t>Active community on many different forums</a:t>
            </a:r>
          </a:p>
          <a:p>
            <a:r>
              <a:rPr lang="en-US" sz="1800" dirty="0"/>
              <a:t>Open source (Can find examples of how to do thing in the library)</a:t>
            </a:r>
          </a:p>
          <a:p>
            <a:r>
              <a:rPr lang="en-US" sz="1800" dirty="0"/>
              <a:t>Lastly, Everything is a widget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3236-65CF-A44A-A884-B022D964114D}"/>
              </a:ext>
            </a:extLst>
          </p:cNvPr>
          <p:cNvSpPr>
            <a:spLocks noGrp="1"/>
          </p:cNvSpPr>
          <p:nvPr>
            <p:ph type="title"/>
          </p:nvPr>
        </p:nvSpPr>
        <p:spPr/>
        <p:txBody>
          <a:bodyPr>
            <a:normAutofit fontScale="90000"/>
          </a:bodyPr>
          <a:lstStyle/>
          <a:p>
            <a:r>
              <a:rPr lang="en-US" dirty="0"/>
              <a:t>Widget? The thing from Economics?</a:t>
            </a:r>
          </a:p>
        </p:txBody>
      </p:sp>
      <p:sp>
        <p:nvSpPr>
          <p:cNvPr id="3" name="Text Placeholder 2">
            <a:extLst>
              <a:ext uri="{FF2B5EF4-FFF2-40B4-BE49-F238E27FC236}">
                <a16:creationId xmlns:a16="http://schemas.microsoft.com/office/drawing/2014/main" id="{3868ACDA-6242-4D40-87E5-5B8DE5C8C7E8}"/>
              </a:ext>
            </a:extLst>
          </p:cNvPr>
          <p:cNvSpPr>
            <a:spLocks noGrp="1"/>
          </p:cNvSpPr>
          <p:nvPr>
            <p:ph type="body" idx="1"/>
          </p:nvPr>
        </p:nvSpPr>
        <p:spPr>
          <a:xfrm>
            <a:off x="311700" y="1152475"/>
            <a:ext cx="8520600" cy="475157"/>
          </a:xfrm>
        </p:spPr>
        <p:txBody>
          <a:bodyPr>
            <a:normAutofit lnSpcReduction="10000"/>
          </a:bodyPr>
          <a:lstStyle/>
          <a:p>
            <a:pPr marL="114300" indent="0">
              <a:buNone/>
            </a:pPr>
            <a:r>
              <a:rPr lang="en-US" dirty="0"/>
              <a:t>A widget is an immutable object that describes a specific part of a UI</a:t>
            </a:r>
          </a:p>
        </p:txBody>
      </p:sp>
      <p:sp>
        <p:nvSpPr>
          <p:cNvPr id="4" name="Rectangle 3">
            <a:extLst>
              <a:ext uri="{FF2B5EF4-FFF2-40B4-BE49-F238E27FC236}">
                <a16:creationId xmlns:a16="http://schemas.microsoft.com/office/drawing/2014/main" id="{88089FDC-2668-8A4F-AFA6-5A850711147E}"/>
              </a:ext>
            </a:extLst>
          </p:cNvPr>
          <p:cNvSpPr/>
          <p:nvPr/>
        </p:nvSpPr>
        <p:spPr>
          <a:xfrm>
            <a:off x="311700" y="1627632"/>
            <a:ext cx="7094940" cy="646331"/>
          </a:xfrm>
          <a:prstGeom prst="rect">
            <a:avLst/>
          </a:prstGeom>
        </p:spPr>
        <p:txBody>
          <a:bodyPr wrap="square">
            <a:spAutoFit/>
          </a:bodyPr>
          <a:lstStyle/>
          <a:p>
            <a:pPr marL="114300" indent="0">
              <a:buNone/>
            </a:pPr>
            <a:r>
              <a:rPr lang="en-US" sz="1800" dirty="0">
                <a:solidFill>
                  <a:schemeClr val="dk2"/>
                </a:solidFill>
              </a:rPr>
              <a:t>Flutter widgets are composable, meaning that you can combine existing widgets to make more sophisticated widgets</a:t>
            </a:r>
          </a:p>
        </p:txBody>
      </p:sp>
    </p:spTree>
    <p:extLst>
      <p:ext uri="{BB962C8B-B14F-4D97-AF65-F5344CB8AC3E}">
        <p14:creationId xmlns:p14="http://schemas.microsoft.com/office/powerpoint/2010/main" val="2268378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71DC7-5ECC-8A47-9377-07B67A8AA5CC}"/>
              </a:ext>
            </a:extLst>
          </p:cNvPr>
          <p:cNvSpPr>
            <a:spLocks noGrp="1"/>
          </p:cNvSpPr>
          <p:nvPr>
            <p:ph type="title"/>
          </p:nvPr>
        </p:nvSpPr>
        <p:spPr/>
        <p:txBody>
          <a:bodyPr>
            <a:normAutofit fontScale="90000"/>
          </a:bodyPr>
          <a:lstStyle/>
          <a:p>
            <a:r>
              <a:rPr lang="en-US" dirty="0"/>
              <a:t>Lets Look at some Code</a:t>
            </a:r>
          </a:p>
        </p:txBody>
      </p:sp>
      <p:pic>
        <p:nvPicPr>
          <p:cNvPr id="5" name="Picture 4" descr="Graphical user interface, text, application&#10;&#10;Description automatically generated">
            <a:extLst>
              <a:ext uri="{FF2B5EF4-FFF2-40B4-BE49-F238E27FC236}">
                <a16:creationId xmlns:a16="http://schemas.microsoft.com/office/drawing/2014/main" id="{6DAF9E4B-5E7C-BE4B-9E31-48F0BDB45507}"/>
              </a:ext>
            </a:extLst>
          </p:cNvPr>
          <p:cNvPicPr>
            <a:picLocks noChangeAspect="1"/>
          </p:cNvPicPr>
          <p:nvPr/>
        </p:nvPicPr>
        <p:blipFill>
          <a:blip r:embed="rId2"/>
          <a:stretch>
            <a:fillRect/>
          </a:stretch>
        </p:blipFill>
        <p:spPr>
          <a:xfrm>
            <a:off x="5128062" y="1169670"/>
            <a:ext cx="3811214" cy="2277618"/>
          </a:xfrm>
          <a:prstGeom prst="rect">
            <a:avLst/>
          </a:prstGeom>
        </p:spPr>
      </p:pic>
      <p:pic>
        <p:nvPicPr>
          <p:cNvPr id="7" name="Picture 6" descr="Text&#10;&#10;Description automatically generated">
            <a:extLst>
              <a:ext uri="{FF2B5EF4-FFF2-40B4-BE49-F238E27FC236}">
                <a16:creationId xmlns:a16="http://schemas.microsoft.com/office/drawing/2014/main" id="{42381036-52C9-E040-A5A5-7CC3A54A6514}"/>
              </a:ext>
            </a:extLst>
          </p:cNvPr>
          <p:cNvPicPr>
            <a:picLocks noChangeAspect="1"/>
          </p:cNvPicPr>
          <p:nvPr/>
        </p:nvPicPr>
        <p:blipFill>
          <a:blip r:embed="rId3"/>
          <a:stretch>
            <a:fillRect/>
          </a:stretch>
        </p:blipFill>
        <p:spPr>
          <a:xfrm>
            <a:off x="204724" y="1167875"/>
            <a:ext cx="4775200" cy="3530600"/>
          </a:xfrm>
          <a:prstGeom prst="rect">
            <a:avLst/>
          </a:prstGeom>
        </p:spPr>
      </p:pic>
      <p:sp>
        <p:nvSpPr>
          <p:cNvPr id="9" name="Rectangle 8">
            <a:extLst>
              <a:ext uri="{FF2B5EF4-FFF2-40B4-BE49-F238E27FC236}">
                <a16:creationId xmlns:a16="http://schemas.microsoft.com/office/drawing/2014/main" id="{23C6DB5D-D377-AF44-956D-A1C4B9309ABD}"/>
              </a:ext>
            </a:extLst>
          </p:cNvPr>
          <p:cNvSpPr/>
          <p:nvPr/>
        </p:nvSpPr>
        <p:spPr>
          <a:xfrm>
            <a:off x="204724" y="1167875"/>
            <a:ext cx="1898396" cy="724933"/>
          </a:xfrm>
          <a:prstGeom prst="rect">
            <a:avLst/>
          </a:prstGeom>
          <a:solidFill>
            <a:schemeClr val="accent4">
              <a:lumMod val="75000"/>
              <a:alpha val="21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33C37C2-A7C3-4845-B1BA-EED7465EC05D}"/>
              </a:ext>
            </a:extLst>
          </p:cNvPr>
          <p:cNvSpPr/>
          <p:nvPr/>
        </p:nvSpPr>
        <p:spPr>
          <a:xfrm>
            <a:off x="457708" y="2792459"/>
            <a:ext cx="4114292" cy="1633237"/>
          </a:xfrm>
          <a:prstGeom prst="rect">
            <a:avLst/>
          </a:prstGeom>
          <a:solidFill>
            <a:schemeClr val="accent4">
              <a:lumMod val="75000"/>
              <a:alpha val="21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0145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5C1C5-4550-2943-ADC0-779D5E90D14D}"/>
              </a:ext>
            </a:extLst>
          </p:cNvPr>
          <p:cNvSpPr>
            <a:spLocks noGrp="1"/>
          </p:cNvSpPr>
          <p:nvPr>
            <p:ph type="title"/>
          </p:nvPr>
        </p:nvSpPr>
        <p:spPr/>
        <p:txBody>
          <a:bodyPr>
            <a:normAutofit fontScale="90000"/>
          </a:bodyPr>
          <a:lstStyle/>
          <a:p>
            <a:r>
              <a:rPr lang="en-US" dirty="0"/>
              <a:t>Home Page</a:t>
            </a:r>
          </a:p>
        </p:txBody>
      </p:sp>
      <p:pic>
        <p:nvPicPr>
          <p:cNvPr id="7" name="Picture 6" descr="Text&#10;&#10;Description automatically generated">
            <a:extLst>
              <a:ext uri="{FF2B5EF4-FFF2-40B4-BE49-F238E27FC236}">
                <a16:creationId xmlns:a16="http://schemas.microsoft.com/office/drawing/2014/main" id="{F81C7A89-B40C-5A48-8B67-66C82149F49C}"/>
              </a:ext>
            </a:extLst>
          </p:cNvPr>
          <p:cNvPicPr>
            <a:picLocks noChangeAspect="1"/>
          </p:cNvPicPr>
          <p:nvPr/>
        </p:nvPicPr>
        <p:blipFill>
          <a:blip r:embed="rId2"/>
          <a:stretch>
            <a:fillRect/>
          </a:stretch>
        </p:blipFill>
        <p:spPr>
          <a:xfrm>
            <a:off x="311700" y="1107957"/>
            <a:ext cx="4076107" cy="1142674"/>
          </a:xfrm>
          <a:prstGeom prst="rect">
            <a:avLst/>
          </a:prstGeom>
        </p:spPr>
      </p:pic>
      <p:pic>
        <p:nvPicPr>
          <p:cNvPr id="9" name="Picture 8" descr="Text&#10;&#10;Description automatically generated">
            <a:extLst>
              <a:ext uri="{FF2B5EF4-FFF2-40B4-BE49-F238E27FC236}">
                <a16:creationId xmlns:a16="http://schemas.microsoft.com/office/drawing/2014/main" id="{67FCFD6E-6BA4-9D43-A50E-1CD4062C2A58}"/>
              </a:ext>
            </a:extLst>
          </p:cNvPr>
          <p:cNvPicPr>
            <a:picLocks noChangeAspect="1"/>
          </p:cNvPicPr>
          <p:nvPr/>
        </p:nvPicPr>
        <p:blipFill>
          <a:blip r:embed="rId3"/>
          <a:stretch>
            <a:fillRect/>
          </a:stretch>
        </p:blipFill>
        <p:spPr>
          <a:xfrm>
            <a:off x="5312664" y="0"/>
            <a:ext cx="3324183" cy="5143500"/>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BE06DD9D-CB4C-A543-B36B-BEC151A7BBCE}"/>
              </a:ext>
            </a:extLst>
          </p:cNvPr>
          <p:cNvPicPr>
            <a:picLocks noChangeAspect="1"/>
          </p:cNvPicPr>
          <p:nvPr/>
        </p:nvPicPr>
        <p:blipFill>
          <a:blip r:embed="rId4"/>
          <a:stretch>
            <a:fillRect/>
          </a:stretch>
        </p:blipFill>
        <p:spPr>
          <a:xfrm>
            <a:off x="294107" y="2340864"/>
            <a:ext cx="4277893" cy="2556510"/>
          </a:xfrm>
          <a:prstGeom prst="rect">
            <a:avLst/>
          </a:prstGeom>
        </p:spPr>
      </p:pic>
      <p:cxnSp>
        <p:nvCxnSpPr>
          <p:cNvPr id="13" name="Straight Arrow Connector 12">
            <a:extLst>
              <a:ext uri="{FF2B5EF4-FFF2-40B4-BE49-F238E27FC236}">
                <a16:creationId xmlns:a16="http://schemas.microsoft.com/office/drawing/2014/main" id="{A1F06690-53A3-DA4A-8655-DC8F2CA49C56}"/>
              </a:ext>
            </a:extLst>
          </p:cNvPr>
          <p:cNvCxnSpPr/>
          <p:nvPr/>
        </p:nvCxnSpPr>
        <p:spPr>
          <a:xfrm flipH="1">
            <a:off x="2926080" y="1810512"/>
            <a:ext cx="2825496" cy="731520"/>
          </a:xfrm>
          <a:prstGeom prst="straightConnector1">
            <a:avLst/>
          </a:prstGeom>
          <a:ln w="28575">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D46E698-3659-8546-8ABF-87632CA051A7}"/>
              </a:ext>
            </a:extLst>
          </p:cNvPr>
          <p:cNvCxnSpPr>
            <a:cxnSpLocks/>
          </p:cNvCxnSpPr>
          <p:nvPr/>
        </p:nvCxnSpPr>
        <p:spPr>
          <a:xfrm flipH="1">
            <a:off x="4572000" y="2632265"/>
            <a:ext cx="1371600" cy="764667"/>
          </a:xfrm>
          <a:prstGeom prst="straightConnector1">
            <a:avLst/>
          </a:prstGeom>
          <a:ln w="28575">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3D91E72-7354-024F-9638-0AC0D3FF7994}"/>
              </a:ext>
            </a:extLst>
          </p:cNvPr>
          <p:cNvCxnSpPr>
            <a:cxnSpLocks/>
          </p:cNvCxnSpPr>
          <p:nvPr/>
        </p:nvCxnSpPr>
        <p:spPr>
          <a:xfrm flipH="1">
            <a:off x="3704463" y="2780983"/>
            <a:ext cx="2239137" cy="1195124"/>
          </a:xfrm>
          <a:prstGeom prst="straightConnector1">
            <a:avLst/>
          </a:prstGeom>
          <a:ln w="28575">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72445A4-2951-C940-947A-54BB891CBA60}"/>
              </a:ext>
            </a:extLst>
          </p:cNvPr>
          <p:cNvCxnSpPr>
            <a:cxnSpLocks/>
          </p:cNvCxnSpPr>
          <p:nvPr/>
        </p:nvCxnSpPr>
        <p:spPr>
          <a:xfrm flipH="1">
            <a:off x="2542032" y="3201284"/>
            <a:ext cx="3401568" cy="1013774"/>
          </a:xfrm>
          <a:prstGeom prst="straightConnector1">
            <a:avLst/>
          </a:prstGeom>
          <a:ln w="28575">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D36367B-6C53-6E42-9503-6BE5BF70AA39}"/>
              </a:ext>
            </a:extLst>
          </p:cNvPr>
          <p:cNvCxnSpPr>
            <a:cxnSpLocks/>
          </p:cNvCxnSpPr>
          <p:nvPr/>
        </p:nvCxnSpPr>
        <p:spPr>
          <a:xfrm flipH="1">
            <a:off x="4413123" y="4124825"/>
            <a:ext cx="1173861" cy="297119"/>
          </a:xfrm>
          <a:prstGeom prst="straightConnector1">
            <a:avLst/>
          </a:prstGeom>
          <a:ln w="28575">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A734614-ADE1-044B-B8F8-6A166FD62270}"/>
              </a:ext>
            </a:extLst>
          </p:cNvPr>
          <p:cNvCxnSpPr>
            <a:cxnSpLocks/>
          </p:cNvCxnSpPr>
          <p:nvPr/>
        </p:nvCxnSpPr>
        <p:spPr>
          <a:xfrm flipH="1">
            <a:off x="4280535" y="4522332"/>
            <a:ext cx="1855089" cy="0"/>
          </a:xfrm>
          <a:prstGeom prst="straightConnector1">
            <a:avLst/>
          </a:prstGeom>
          <a:ln w="28575">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B5C6D842-6C64-A147-A93D-0D8241FCEECA}"/>
              </a:ext>
            </a:extLst>
          </p:cNvPr>
          <p:cNvSpPr/>
          <p:nvPr/>
        </p:nvSpPr>
        <p:spPr>
          <a:xfrm>
            <a:off x="294107" y="3334818"/>
            <a:ext cx="4277893" cy="560525"/>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2117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8"/>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9"/>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23"/>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D829D-7529-F64A-93A5-BB05B9EDEFCA}"/>
              </a:ext>
            </a:extLst>
          </p:cNvPr>
          <p:cNvSpPr>
            <a:spLocks noGrp="1"/>
          </p:cNvSpPr>
          <p:nvPr>
            <p:ph type="title"/>
          </p:nvPr>
        </p:nvSpPr>
        <p:spPr/>
        <p:txBody>
          <a:bodyPr>
            <a:normAutofit fontScale="90000"/>
          </a:bodyPr>
          <a:lstStyle/>
          <a:p>
            <a:r>
              <a:rPr lang="en-US" dirty="0"/>
              <a:t>Composed Widget</a:t>
            </a:r>
          </a:p>
        </p:txBody>
      </p:sp>
      <p:pic>
        <p:nvPicPr>
          <p:cNvPr id="5" name="Picture 4" descr="Text&#10;&#10;Description automatically generated">
            <a:extLst>
              <a:ext uri="{FF2B5EF4-FFF2-40B4-BE49-F238E27FC236}">
                <a16:creationId xmlns:a16="http://schemas.microsoft.com/office/drawing/2014/main" id="{9309B14A-6B4B-A54F-8716-F6C94E4B91B9}"/>
              </a:ext>
            </a:extLst>
          </p:cNvPr>
          <p:cNvPicPr>
            <a:picLocks noChangeAspect="1"/>
          </p:cNvPicPr>
          <p:nvPr/>
        </p:nvPicPr>
        <p:blipFill>
          <a:blip r:embed="rId2"/>
          <a:stretch>
            <a:fillRect/>
          </a:stretch>
        </p:blipFill>
        <p:spPr>
          <a:xfrm>
            <a:off x="311700" y="1077553"/>
            <a:ext cx="4040844" cy="4022393"/>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D2471724-2CDC-954B-BC25-148AAAB9F7D8}"/>
              </a:ext>
            </a:extLst>
          </p:cNvPr>
          <p:cNvPicPr>
            <a:picLocks noChangeAspect="1"/>
          </p:cNvPicPr>
          <p:nvPr/>
        </p:nvPicPr>
        <p:blipFill>
          <a:blip r:embed="rId3"/>
          <a:stretch>
            <a:fillRect/>
          </a:stretch>
        </p:blipFill>
        <p:spPr>
          <a:xfrm>
            <a:off x="4453129" y="1362455"/>
            <a:ext cx="4590290" cy="2743201"/>
          </a:xfrm>
          <a:prstGeom prst="rect">
            <a:avLst/>
          </a:prstGeom>
        </p:spPr>
      </p:pic>
      <p:sp>
        <p:nvSpPr>
          <p:cNvPr id="11" name="Rectangle 10">
            <a:extLst>
              <a:ext uri="{FF2B5EF4-FFF2-40B4-BE49-F238E27FC236}">
                <a16:creationId xmlns:a16="http://schemas.microsoft.com/office/drawing/2014/main" id="{1017AA48-0238-D94E-A855-EAC2AA64B597}"/>
              </a:ext>
            </a:extLst>
          </p:cNvPr>
          <p:cNvSpPr/>
          <p:nvPr/>
        </p:nvSpPr>
        <p:spPr>
          <a:xfrm>
            <a:off x="1837944" y="1077553"/>
            <a:ext cx="1097280" cy="193463"/>
          </a:xfrm>
          <a:prstGeom prst="rect">
            <a:avLst/>
          </a:prstGeom>
          <a:solidFill>
            <a:schemeClr val="accent4">
              <a:lumMod val="75000"/>
              <a:alpha val="21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A86377-18E0-3346-98E4-179D07744AEF}"/>
              </a:ext>
            </a:extLst>
          </p:cNvPr>
          <p:cNvSpPr/>
          <p:nvPr/>
        </p:nvSpPr>
        <p:spPr>
          <a:xfrm>
            <a:off x="576072" y="1579355"/>
            <a:ext cx="987552" cy="167149"/>
          </a:xfrm>
          <a:prstGeom prst="rect">
            <a:avLst/>
          </a:prstGeom>
          <a:solidFill>
            <a:schemeClr val="accent4">
              <a:lumMod val="75000"/>
              <a:alpha val="21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3E84EB4-F095-154C-AD6D-EC50237B7D55}"/>
              </a:ext>
            </a:extLst>
          </p:cNvPr>
          <p:cNvSpPr/>
          <p:nvPr/>
        </p:nvSpPr>
        <p:spPr>
          <a:xfrm>
            <a:off x="817372" y="1885839"/>
            <a:ext cx="3160268" cy="685911"/>
          </a:xfrm>
          <a:prstGeom prst="rect">
            <a:avLst/>
          </a:prstGeom>
          <a:solidFill>
            <a:schemeClr val="accent4">
              <a:lumMod val="75000"/>
              <a:alpha val="21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07FD65C-F011-7E43-A0A9-8B1499FC4E99}"/>
              </a:ext>
            </a:extLst>
          </p:cNvPr>
          <p:cNvSpPr/>
          <p:nvPr/>
        </p:nvSpPr>
        <p:spPr>
          <a:xfrm>
            <a:off x="817372" y="2585270"/>
            <a:ext cx="3471164" cy="1831282"/>
          </a:xfrm>
          <a:prstGeom prst="rect">
            <a:avLst/>
          </a:prstGeom>
          <a:solidFill>
            <a:schemeClr val="accent4">
              <a:lumMod val="75000"/>
              <a:alpha val="21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D2A9F44-60C1-114E-9016-1D422CF222E1}"/>
              </a:ext>
            </a:extLst>
          </p:cNvPr>
          <p:cNvSpPr/>
          <p:nvPr/>
        </p:nvSpPr>
        <p:spPr>
          <a:xfrm>
            <a:off x="4453129" y="2428567"/>
            <a:ext cx="630149" cy="609601"/>
          </a:xfrm>
          <a:prstGeom prst="rect">
            <a:avLst/>
          </a:prstGeom>
          <a:noFill/>
          <a:ln>
            <a:solidFill>
              <a:schemeClr val="accent4">
                <a:lumMod val="75000"/>
              </a:schemeClr>
            </a:solidFill>
            <a:extLst>
              <a:ext uri="{C807C97D-BFC1-408E-A445-0C87EB9F89A2}">
                <ask:lineSketchStyleProps xmlns:ask="http://schemas.microsoft.com/office/drawing/2018/sketchyshapes" sd="1219033472">
                  <a:custGeom>
                    <a:avLst/>
                    <a:gdLst>
                      <a:gd name="connsiteX0" fmla="*/ 0 w 630149"/>
                      <a:gd name="connsiteY0" fmla="*/ 0 h 609601"/>
                      <a:gd name="connsiteX1" fmla="*/ 308773 w 630149"/>
                      <a:gd name="connsiteY1" fmla="*/ 0 h 609601"/>
                      <a:gd name="connsiteX2" fmla="*/ 630149 w 630149"/>
                      <a:gd name="connsiteY2" fmla="*/ 0 h 609601"/>
                      <a:gd name="connsiteX3" fmla="*/ 630149 w 630149"/>
                      <a:gd name="connsiteY3" fmla="*/ 316993 h 609601"/>
                      <a:gd name="connsiteX4" fmla="*/ 630149 w 630149"/>
                      <a:gd name="connsiteY4" fmla="*/ 609601 h 609601"/>
                      <a:gd name="connsiteX5" fmla="*/ 327677 w 630149"/>
                      <a:gd name="connsiteY5" fmla="*/ 609601 h 609601"/>
                      <a:gd name="connsiteX6" fmla="*/ 0 w 630149"/>
                      <a:gd name="connsiteY6" fmla="*/ 609601 h 609601"/>
                      <a:gd name="connsiteX7" fmla="*/ 0 w 630149"/>
                      <a:gd name="connsiteY7" fmla="*/ 316993 h 609601"/>
                      <a:gd name="connsiteX8" fmla="*/ 0 w 630149"/>
                      <a:gd name="connsiteY8" fmla="*/ 0 h 60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149" h="609601" extrusionOk="0">
                        <a:moveTo>
                          <a:pt x="0" y="0"/>
                        </a:moveTo>
                        <a:cubicBezTo>
                          <a:pt x="137870" y="-17623"/>
                          <a:pt x="203636" y="1106"/>
                          <a:pt x="308773" y="0"/>
                        </a:cubicBezTo>
                        <a:cubicBezTo>
                          <a:pt x="413910" y="-1106"/>
                          <a:pt x="491258" y="28997"/>
                          <a:pt x="630149" y="0"/>
                        </a:cubicBezTo>
                        <a:cubicBezTo>
                          <a:pt x="664758" y="66904"/>
                          <a:pt x="621125" y="220056"/>
                          <a:pt x="630149" y="316993"/>
                        </a:cubicBezTo>
                        <a:cubicBezTo>
                          <a:pt x="639173" y="413930"/>
                          <a:pt x="618409" y="488133"/>
                          <a:pt x="630149" y="609601"/>
                        </a:cubicBezTo>
                        <a:cubicBezTo>
                          <a:pt x="482766" y="640124"/>
                          <a:pt x="461483" y="609055"/>
                          <a:pt x="327677" y="609601"/>
                        </a:cubicBezTo>
                        <a:cubicBezTo>
                          <a:pt x="193871" y="610147"/>
                          <a:pt x="120622" y="598471"/>
                          <a:pt x="0" y="609601"/>
                        </a:cubicBezTo>
                        <a:cubicBezTo>
                          <a:pt x="-32431" y="493010"/>
                          <a:pt x="24640" y="439784"/>
                          <a:pt x="0" y="316993"/>
                        </a:cubicBezTo>
                        <a:cubicBezTo>
                          <a:pt x="-24640" y="194202"/>
                          <a:pt x="19489" y="10700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98ECCB7-F59F-7C42-89BF-C02DC02B70CE}"/>
              </a:ext>
            </a:extLst>
          </p:cNvPr>
          <p:cNvSpPr/>
          <p:nvPr/>
        </p:nvSpPr>
        <p:spPr>
          <a:xfrm>
            <a:off x="5083278" y="2543674"/>
            <a:ext cx="1627238" cy="406004"/>
          </a:xfrm>
          <a:prstGeom prst="rect">
            <a:avLst/>
          </a:prstGeom>
          <a:noFill/>
          <a:ln>
            <a:solidFill>
              <a:schemeClr val="accent4">
                <a:lumMod val="75000"/>
              </a:schemeClr>
            </a:solidFill>
            <a:extLst>
              <a:ext uri="{C807C97D-BFC1-408E-A445-0C87EB9F89A2}">
                <ask:lineSketchStyleProps xmlns:ask="http://schemas.microsoft.com/office/drawing/2018/sketchyshapes" sd="1219033472">
                  <a:custGeom>
                    <a:avLst/>
                    <a:gdLst>
                      <a:gd name="connsiteX0" fmla="*/ 0 w 630149"/>
                      <a:gd name="connsiteY0" fmla="*/ 0 h 609601"/>
                      <a:gd name="connsiteX1" fmla="*/ 308773 w 630149"/>
                      <a:gd name="connsiteY1" fmla="*/ 0 h 609601"/>
                      <a:gd name="connsiteX2" fmla="*/ 630149 w 630149"/>
                      <a:gd name="connsiteY2" fmla="*/ 0 h 609601"/>
                      <a:gd name="connsiteX3" fmla="*/ 630149 w 630149"/>
                      <a:gd name="connsiteY3" fmla="*/ 316993 h 609601"/>
                      <a:gd name="connsiteX4" fmla="*/ 630149 w 630149"/>
                      <a:gd name="connsiteY4" fmla="*/ 609601 h 609601"/>
                      <a:gd name="connsiteX5" fmla="*/ 327677 w 630149"/>
                      <a:gd name="connsiteY5" fmla="*/ 609601 h 609601"/>
                      <a:gd name="connsiteX6" fmla="*/ 0 w 630149"/>
                      <a:gd name="connsiteY6" fmla="*/ 609601 h 609601"/>
                      <a:gd name="connsiteX7" fmla="*/ 0 w 630149"/>
                      <a:gd name="connsiteY7" fmla="*/ 316993 h 609601"/>
                      <a:gd name="connsiteX8" fmla="*/ 0 w 630149"/>
                      <a:gd name="connsiteY8" fmla="*/ 0 h 60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149" h="609601" extrusionOk="0">
                        <a:moveTo>
                          <a:pt x="0" y="0"/>
                        </a:moveTo>
                        <a:cubicBezTo>
                          <a:pt x="137870" y="-17623"/>
                          <a:pt x="203636" y="1106"/>
                          <a:pt x="308773" y="0"/>
                        </a:cubicBezTo>
                        <a:cubicBezTo>
                          <a:pt x="413910" y="-1106"/>
                          <a:pt x="491258" y="28997"/>
                          <a:pt x="630149" y="0"/>
                        </a:cubicBezTo>
                        <a:cubicBezTo>
                          <a:pt x="664758" y="66904"/>
                          <a:pt x="621125" y="220056"/>
                          <a:pt x="630149" y="316993"/>
                        </a:cubicBezTo>
                        <a:cubicBezTo>
                          <a:pt x="639173" y="413930"/>
                          <a:pt x="618409" y="488133"/>
                          <a:pt x="630149" y="609601"/>
                        </a:cubicBezTo>
                        <a:cubicBezTo>
                          <a:pt x="482766" y="640124"/>
                          <a:pt x="461483" y="609055"/>
                          <a:pt x="327677" y="609601"/>
                        </a:cubicBezTo>
                        <a:cubicBezTo>
                          <a:pt x="193871" y="610147"/>
                          <a:pt x="120622" y="598471"/>
                          <a:pt x="0" y="609601"/>
                        </a:cubicBezTo>
                        <a:cubicBezTo>
                          <a:pt x="-32431" y="493010"/>
                          <a:pt x="24640" y="439784"/>
                          <a:pt x="0" y="316993"/>
                        </a:cubicBezTo>
                        <a:cubicBezTo>
                          <a:pt x="-24640" y="194202"/>
                          <a:pt x="19489" y="10700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1FB1864-6AD7-3D4A-8B0D-6BC45DDD19DC}"/>
              </a:ext>
            </a:extLst>
          </p:cNvPr>
          <p:cNvSpPr/>
          <p:nvPr/>
        </p:nvSpPr>
        <p:spPr>
          <a:xfrm>
            <a:off x="4453128" y="2427953"/>
            <a:ext cx="4590290" cy="609601"/>
          </a:xfrm>
          <a:prstGeom prst="rect">
            <a:avLst/>
          </a:prstGeom>
          <a:noFill/>
          <a:ln>
            <a:solidFill>
              <a:schemeClr val="accent4">
                <a:lumMod val="75000"/>
              </a:schemeClr>
            </a:solidFill>
            <a:extLst>
              <a:ext uri="{C807C97D-BFC1-408E-A445-0C87EB9F89A2}">
                <ask:lineSketchStyleProps xmlns:ask="http://schemas.microsoft.com/office/drawing/2018/sketchyshapes" sd="1219033472">
                  <a:custGeom>
                    <a:avLst/>
                    <a:gdLst>
                      <a:gd name="connsiteX0" fmla="*/ 0 w 630149"/>
                      <a:gd name="connsiteY0" fmla="*/ 0 h 609601"/>
                      <a:gd name="connsiteX1" fmla="*/ 308773 w 630149"/>
                      <a:gd name="connsiteY1" fmla="*/ 0 h 609601"/>
                      <a:gd name="connsiteX2" fmla="*/ 630149 w 630149"/>
                      <a:gd name="connsiteY2" fmla="*/ 0 h 609601"/>
                      <a:gd name="connsiteX3" fmla="*/ 630149 w 630149"/>
                      <a:gd name="connsiteY3" fmla="*/ 316993 h 609601"/>
                      <a:gd name="connsiteX4" fmla="*/ 630149 w 630149"/>
                      <a:gd name="connsiteY4" fmla="*/ 609601 h 609601"/>
                      <a:gd name="connsiteX5" fmla="*/ 327677 w 630149"/>
                      <a:gd name="connsiteY5" fmla="*/ 609601 h 609601"/>
                      <a:gd name="connsiteX6" fmla="*/ 0 w 630149"/>
                      <a:gd name="connsiteY6" fmla="*/ 609601 h 609601"/>
                      <a:gd name="connsiteX7" fmla="*/ 0 w 630149"/>
                      <a:gd name="connsiteY7" fmla="*/ 316993 h 609601"/>
                      <a:gd name="connsiteX8" fmla="*/ 0 w 630149"/>
                      <a:gd name="connsiteY8" fmla="*/ 0 h 60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149" h="609601" extrusionOk="0">
                        <a:moveTo>
                          <a:pt x="0" y="0"/>
                        </a:moveTo>
                        <a:cubicBezTo>
                          <a:pt x="137870" y="-17623"/>
                          <a:pt x="203636" y="1106"/>
                          <a:pt x="308773" y="0"/>
                        </a:cubicBezTo>
                        <a:cubicBezTo>
                          <a:pt x="413910" y="-1106"/>
                          <a:pt x="491258" y="28997"/>
                          <a:pt x="630149" y="0"/>
                        </a:cubicBezTo>
                        <a:cubicBezTo>
                          <a:pt x="664758" y="66904"/>
                          <a:pt x="621125" y="220056"/>
                          <a:pt x="630149" y="316993"/>
                        </a:cubicBezTo>
                        <a:cubicBezTo>
                          <a:pt x="639173" y="413930"/>
                          <a:pt x="618409" y="488133"/>
                          <a:pt x="630149" y="609601"/>
                        </a:cubicBezTo>
                        <a:cubicBezTo>
                          <a:pt x="482766" y="640124"/>
                          <a:pt x="461483" y="609055"/>
                          <a:pt x="327677" y="609601"/>
                        </a:cubicBezTo>
                        <a:cubicBezTo>
                          <a:pt x="193871" y="610147"/>
                          <a:pt x="120622" y="598471"/>
                          <a:pt x="0" y="609601"/>
                        </a:cubicBezTo>
                        <a:cubicBezTo>
                          <a:pt x="-32431" y="493010"/>
                          <a:pt x="24640" y="439784"/>
                          <a:pt x="0" y="316993"/>
                        </a:cubicBezTo>
                        <a:cubicBezTo>
                          <a:pt x="-24640" y="194202"/>
                          <a:pt x="19489" y="10700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7555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xit"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5"/>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P spid="14" grpId="1" animBg="1"/>
      <p:bldP spid="15" grpId="0" animBg="1"/>
      <p:bldP spid="15" grpId="1" animBg="1"/>
      <p:bldP spid="16" grpId="0" animBg="1"/>
      <p:bldP spid="17" grpId="0" animBg="1"/>
      <p:bldP spid="17"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CE01A-6733-A241-BA31-5CE80F5FEC3B}"/>
              </a:ext>
            </a:extLst>
          </p:cNvPr>
          <p:cNvSpPr>
            <a:spLocks noGrp="1"/>
          </p:cNvSpPr>
          <p:nvPr>
            <p:ph type="title"/>
          </p:nvPr>
        </p:nvSpPr>
        <p:spPr/>
        <p:txBody>
          <a:bodyPr>
            <a:normAutofit fontScale="90000"/>
          </a:bodyPr>
          <a:lstStyle/>
          <a:p>
            <a:r>
              <a:rPr lang="en-US" dirty="0"/>
              <a:t>It’s still new, there much of a public assets</a:t>
            </a:r>
          </a:p>
        </p:txBody>
      </p:sp>
      <p:sp>
        <p:nvSpPr>
          <p:cNvPr id="3" name="Text Placeholder 2">
            <a:extLst>
              <a:ext uri="{FF2B5EF4-FFF2-40B4-BE49-F238E27FC236}">
                <a16:creationId xmlns:a16="http://schemas.microsoft.com/office/drawing/2014/main" id="{60FCC36E-731F-B241-BB29-0E5CA3EEC0F8}"/>
              </a:ext>
            </a:extLst>
          </p:cNvPr>
          <p:cNvSpPr>
            <a:spLocks noGrp="1"/>
          </p:cNvSpPr>
          <p:nvPr>
            <p:ph type="body" idx="1"/>
          </p:nvPr>
        </p:nvSpPr>
        <p:spPr/>
        <p:txBody>
          <a:bodyPr/>
          <a:lstStyle/>
          <a:p>
            <a:pPr marL="114300" indent="0">
              <a:buNone/>
            </a:pPr>
            <a:r>
              <a:rPr lang="en-US" dirty="0"/>
              <a:t>Enter </a:t>
            </a:r>
            <a:r>
              <a:rPr lang="en-US" dirty="0" err="1"/>
              <a:t>pub.dev</a:t>
            </a:r>
            <a:endParaRPr lang="en-US" dirty="0"/>
          </a:p>
          <a:p>
            <a:pPr marL="114300" indent="0">
              <a:buNone/>
            </a:pPr>
            <a:r>
              <a:rPr lang="en-US" dirty="0"/>
              <a:t>Over 19k packages (7K+ support null safety)</a:t>
            </a:r>
          </a:p>
          <a:p>
            <a:pPr marL="114300" indent="0">
              <a:buNone/>
            </a:pPr>
            <a:r>
              <a:rPr lang="en-US" dirty="0"/>
              <a:t>All packages are scored across 6 categories</a:t>
            </a:r>
          </a:p>
          <a:p>
            <a:pPr marL="114300" indent="0">
              <a:buNone/>
            </a:pPr>
            <a:r>
              <a:rPr lang="en-US" dirty="0"/>
              <a:t>Flutter Favorite program (Aims to promote the highest quality packages</a:t>
            </a:r>
          </a:p>
          <a:p>
            <a:pPr marL="114300" indent="0">
              <a:buNone/>
            </a:pPr>
            <a:endParaRPr lang="en-US" dirty="0"/>
          </a:p>
        </p:txBody>
      </p:sp>
    </p:spTree>
    <p:extLst>
      <p:ext uri="{BB962C8B-B14F-4D97-AF65-F5344CB8AC3E}">
        <p14:creationId xmlns:p14="http://schemas.microsoft.com/office/powerpoint/2010/main" val="527379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42FDA-F3E0-C84E-A939-4D5D7DA055C8}"/>
              </a:ext>
            </a:extLst>
          </p:cNvPr>
          <p:cNvSpPr>
            <a:spLocks noGrp="1"/>
          </p:cNvSpPr>
          <p:nvPr>
            <p:ph type="title"/>
          </p:nvPr>
        </p:nvSpPr>
        <p:spPr/>
        <p:txBody>
          <a:bodyPr>
            <a:normAutofit fontScale="90000"/>
          </a:bodyPr>
          <a:lstStyle/>
          <a:p>
            <a:r>
              <a:rPr lang="en-US" dirty="0"/>
              <a:t>Other awesome tooling</a:t>
            </a:r>
          </a:p>
        </p:txBody>
      </p:sp>
      <p:sp>
        <p:nvSpPr>
          <p:cNvPr id="3" name="Text Placeholder 2">
            <a:extLst>
              <a:ext uri="{FF2B5EF4-FFF2-40B4-BE49-F238E27FC236}">
                <a16:creationId xmlns:a16="http://schemas.microsoft.com/office/drawing/2014/main" id="{320AE8D3-26BE-EC4D-8A0F-3478A0472F7E}"/>
              </a:ext>
            </a:extLst>
          </p:cNvPr>
          <p:cNvSpPr>
            <a:spLocks noGrp="1"/>
          </p:cNvSpPr>
          <p:nvPr>
            <p:ph type="body" idx="1"/>
          </p:nvPr>
        </p:nvSpPr>
        <p:spPr/>
        <p:txBody>
          <a:bodyPr/>
          <a:lstStyle/>
          <a:p>
            <a:r>
              <a:rPr lang="en-US" dirty="0" err="1"/>
              <a:t>Codemagic</a:t>
            </a:r>
            <a:r>
              <a:rPr lang="en-US" dirty="0"/>
              <a:t> (CI/CD pipeline) </a:t>
            </a:r>
            <a:r>
              <a:rPr lang="en-US" dirty="0">
                <a:hlinkClick r:id="rId2"/>
              </a:rPr>
              <a:t>https://codemagic.io/start/</a:t>
            </a:r>
            <a:endParaRPr lang="en-US" dirty="0"/>
          </a:p>
          <a:p>
            <a:r>
              <a:rPr lang="en-US" dirty="0"/>
              <a:t>Panache (Theme Editor) </a:t>
            </a:r>
            <a:r>
              <a:rPr lang="en-US" dirty="0">
                <a:hlinkClick r:id="rId3"/>
              </a:rPr>
              <a:t>https://rxlabz.github.io/panache/#/</a:t>
            </a:r>
            <a:endParaRPr lang="en-US" dirty="0"/>
          </a:p>
          <a:p>
            <a:r>
              <a:rPr lang="en-US" dirty="0"/>
              <a:t>Supernova (UI design to code {if you are fortunate enough to have a UX designer}) </a:t>
            </a:r>
            <a:r>
              <a:rPr lang="en-US" dirty="0">
                <a:hlinkClick r:id="rId4"/>
              </a:rPr>
              <a:t>https://www.supernova.io/</a:t>
            </a:r>
            <a:endParaRPr lang="en-US" dirty="0"/>
          </a:p>
          <a:p>
            <a:endParaRPr lang="en-US" dirty="0"/>
          </a:p>
        </p:txBody>
      </p:sp>
    </p:spTree>
    <p:extLst>
      <p:ext uri="{BB962C8B-B14F-4D97-AF65-F5344CB8AC3E}">
        <p14:creationId xmlns:p14="http://schemas.microsoft.com/office/powerpoint/2010/main" val="2178332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Google Shape;59;p14"/>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06184-7E5E-CB45-B32C-4747D7786A24}"/>
              </a:ext>
            </a:extLst>
          </p:cNvPr>
          <p:cNvSpPr>
            <a:spLocks noGrp="1"/>
          </p:cNvSpPr>
          <p:nvPr>
            <p:ph type="title"/>
          </p:nvPr>
        </p:nvSpPr>
        <p:spPr/>
        <p:txBody>
          <a:bodyPr>
            <a:normAutofit fontScale="90000"/>
          </a:bodyPr>
          <a:lstStyle/>
          <a:p>
            <a:r>
              <a:rPr lang="en-US" dirty="0"/>
              <a:t>So besides you who is using it?</a:t>
            </a:r>
          </a:p>
        </p:txBody>
      </p:sp>
      <p:pic>
        <p:nvPicPr>
          <p:cNvPr id="5" name="Picture 4" descr="Graphical user interface, application&#10;&#10;Description automatically generated">
            <a:extLst>
              <a:ext uri="{FF2B5EF4-FFF2-40B4-BE49-F238E27FC236}">
                <a16:creationId xmlns:a16="http://schemas.microsoft.com/office/drawing/2014/main" id="{655F223B-8B1C-044E-9DE8-DB3C4DCAC53B}"/>
              </a:ext>
            </a:extLst>
          </p:cNvPr>
          <p:cNvPicPr>
            <a:picLocks noChangeAspect="1"/>
          </p:cNvPicPr>
          <p:nvPr/>
        </p:nvPicPr>
        <p:blipFill>
          <a:blip r:embed="rId2"/>
          <a:stretch>
            <a:fillRect/>
          </a:stretch>
        </p:blipFill>
        <p:spPr>
          <a:xfrm>
            <a:off x="488952" y="904568"/>
            <a:ext cx="3776941" cy="3334364"/>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8BCEACDF-8F30-804A-B082-5D8FF4745D1D}"/>
              </a:ext>
            </a:extLst>
          </p:cNvPr>
          <p:cNvPicPr>
            <a:picLocks noChangeAspect="1"/>
          </p:cNvPicPr>
          <p:nvPr/>
        </p:nvPicPr>
        <p:blipFill>
          <a:blip r:embed="rId3"/>
          <a:stretch>
            <a:fillRect/>
          </a:stretch>
        </p:blipFill>
        <p:spPr>
          <a:xfrm>
            <a:off x="4443144" y="904568"/>
            <a:ext cx="3761866" cy="4006645"/>
          </a:xfrm>
          <a:prstGeom prst="rect">
            <a:avLst/>
          </a:prstGeom>
        </p:spPr>
      </p:pic>
      <p:sp>
        <p:nvSpPr>
          <p:cNvPr id="8" name="TextBox 7">
            <a:extLst>
              <a:ext uri="{FF2B5EF4-FFF2-40B4-BE49-F238E27FC236}">
                <a16:creationId xmlns:a16="http://schemas.microsoft.com/office/drawing/2014/main" id="{CFC64144-7AD3-5142-9DF7-1D87357E318F}"/>
              </a:ext>
            </a:extLst>
          </p:cNvPr>
          <p:cNvSpPr txBox="1"/>
          <p:nvPr/>
        </p:nvSpPr>
        <p:spPr>
          <a:xfrm>
            <a:off x="488952" y="4390698"/>
            <a:ext cx="2353529" cy="307777"/>
          </a:xfrm>
          <a:prstGeom prst="rect">
            <a:avLst/>
          </a:prstGeom>
          <a:noFill/>
        </p:spPr>
        <p:txBody>
          <a:bodyPr wrap="none" rtlCol="0">
            <a:spAutoFit/>
          </a:bodyPr>
          <a:lstStyle/>
          <a:p>
            <a:r>
              <a:rPr lang="en-US" dirty="0">
                <a:hlinkClick r:id="rId4"/>
              </a:rPr>
              <a:t>https://flutter.dev/showcase</a:t>
            </a:r>
            <a:endParaRPr lang="en-US" dirty="0"/>
          </a:p>
        </p:txBody>
      </p:sp>
    </p:spTree>
    <p:extLst>
      <p:ext uri="{BB962C8B-B14F-4D97-AF65-F5344CB8AC3E}">
        <p14:creationId xmlns:p14="http://schemas.microsoft.com/office/powerpoint/2010/main" val="4099430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69E9A-1E0A-F742-8902-C6586C4FCACE}"/>
              </a:ext>
            </a:extLst>
          </p:cNvPr>
          <p:cNvSpPr>
            <a:spLocks noGrp="1"/>
          </p:cNvSpPr>
          <p:nvPr>
            <p:ph type="title"/>
          </p:nvPr>
        </p:nvSpPr>
        <p:spPr/>
        <p:txBody>
          <a:bodyPr>
            <a:normAutofit fontScale="90000"/>
          </a:bodyPr>
          <a:lstStyle/>
          <a:p>
            <a:r>
              <a:rPr lang="en-US" dirty="0"/>
              <a:t>Not ready to go whole hog?</a:t>
            </a:r>
          </a:p>
        </p:txBody>
      </p:sp>
      <p:sp>
        <p:nvSpPr>
          <p:cNvPr id="3" name="Text Placeholder 2">
            <a:extLst>
              <a:ext uri="{FF2B5EF4-FFF2-40B4-BE49-F238E27FC236}">
                <a16:creationId xmlns:a16="http://schemas.microsoft.com/office/drawing/2014/main" id="{ACB87E5A-F67B-B940-B1CE-8B3D939CE464}"/>
              </a:ext>
            </a:extLst>
          </p:cNvPr>
          <p:cNvSpPr>
            <a:spLocks noGrp="1"/>
          </p:cNvSpPr>
          <p:nvPr>
            <p:ph type="body" idx="1"/>
          </p:nvPr>
        </p:nvSpPr>
        <p:spPr/>
        <p:txBody>
          <a:bodyPr/>
          <a:lstStyle/>
          <a:p>
            <a:pPr marL="114300" indent="0">
              <a:buNone/>
            </a:pPr>
            <a:r>
              <a:rPr lang="en-US" dirty="0"/>
              <a:t>Flutter can be added to your existing apps (iOS and Android) as a library or module</a:t>
            </a:r>
          </a:p>
          <a:p>
            <a:pPr marL="114300" indent="0">
              <a:buNone/>
            </a:pPr>
            <a:r>
              <a:rPr lang="en-US" dirty="0"/>
              <a:t>Can be used to render part of your UI in flutter</a:t>
            </a:r>
          </a:p>
          <a:p>
            <a:pPr marL="114300" indent="0">
              <a:buNone/>
            </a:pPr>
            <a:r>
              <a:rPr lang="en-US" dirty="0"/>
              <a:t>Or just to run shared Dart code (Business logic)</a:t>
            </a:r>
          </a:p>
          <a:p>
            <a:pPr marL="114300" indent="0">
              <a:buNone/>
            </a:pPr>
            <a:r>
              <a:rPr lang="en-US" dirty="0"/>
              <a:t>See </a:t>
            </a:r>
            <a:r>
              <a:rPr lang="en-US" dirty="0">
                <a:hlinkClick r:id="rId2"/>
              </a:rPr>
              <a:t>https://flutter.dev/docs/development/add-to-app</a:t>
            </a:r>
            <a:r>
              <a:rPr lang="en-US" dirty="0"/>
              <a:t> for more details</a:t>
            </a:r>
          </a:p>
        </p:txBody>
      </p:sp>
    </p:spTree>
    <p:extLst>
      <p:ext uri="{BB962C8B-B14F-4D97-AF65-F5344CB8AC3E}">
        <p14:creationId xmlns:p14="http://schemas.microsoft.com/office/powerpoint/2010/main" val="899344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EE378-CEDF-8C47-873E-DF04FE75274F}"/>
              </a:ext>
            </a:extLst>
          </p:cNvPr>
          <p:cNvSpPr>
            <a:spLocks noGrp="1"/>
          </p:cNvSpPr>
          <p:nvPr>
            <p:ph type="title"/>
          </p:nvPr>
        </p:nvSpPr>
        <p:spPr/>
        <p:txBody>
          <a:bodyPr>
            <a:normAutofit fontScale="90000"/>
          </a:bodyPr>
          <a:lstStyle/>
          <a:p>
            <a:r>
              <a:rPr lang="en-US" dirty="0"/>
              <a:t>Things I wish I knew when starting</a:t>
            </a:r>
          </a:p>
        </p:txBody>
      </p:sp>
      <p:sp>
        <p:nvSpPr>
          <p:cNvPr id="3" name="Text Placeholder 2">
            <a:extLst>
              <a:ext uri="{FF2B5EF4-FFF2-40B4-BE49-F238E27FC236}">
                <a16:creationId xmlns:a16="http://schemas.microsoft.com/office/drawing/2014/main" id="{5A99538D-DB08-974A-9B6C-1B80F4539190}"/>
              </a:ext>
            </a:extLst>
          </p:cNvPr>
          <p:cNvSpPr>
            <a:spLocks noGrp="1"/>
          </p:cNvSpPr>
          <p:nvPr>
            <p:ph type="body" idx="1"/>
          </p:nvPr>
        </p:nvSpPr>
        <p:spPr/>
        <p:txBody>
          <a:bodyPr/>
          <a:lstStyle/>
          <a:p>
            <a:pPr marL="114300" indent="0">
              <a:buNone/>
            </a:pPr>
            <a:r>
              <a:rPr lang="en-US" dirty="0"/>
              <a:t>Get a good grasp of Provider and/or Bloc Patterns</a:t>
            </a:r>
          </a:p>
          <a:p>
            <a:pPr marL="114300" indent="0">
              <a:buNone/>
            </a:pPr>
            <a:r>
              <a:rPr lang="en-US" dirty="0"/>
              <a:t>Be selective when choosing packages</a:t>
            </a:r>
          </a:p>
          <a:p>
            <a:pPr marL="114300" indent="0">
              <a:buNone/>
            </a:pPr>
            <a:r>
              <a:rPr lang="en-US" dirty="0"/>
              <a:t>Be cautious of outdated information (Very active development)</a:t>
            </a:r>
          </a:p>
          <a:p>
            <a:pPr marL="114300" indent="0">
              <a:buNone/>
            </a:pPr>
            <a:r>
              <a:rPr lang="en-US" dirty="0"/>
              <a:t>Project Folder Structure (Updating refs can be a pain when moving files)</a:t>
            </a:r>
          </a:p>
        </p:txBody>
      </p:sp>
    </p:spTree>
    <p:extLst>
      <p:ext uri="{BB962C8B-B14F-4D97-AF65-F5344CB8AC3E}">
        <p14:creationId xmlns:p14="http://schemas.microsoft.com/office/powerpoint/2010/main" val="2310919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23"/>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Flutter Away and</a:t>
            </a:r>
            <a:endParaRPr/>
          </a:p>
          <a:p>
            <a:pPr marL="0" lvl="0" indent="0" algn="ctr" rtl="0">
              <a:spcBef>
                <a:spcPts val="0"/>
              </a:spcBef>
              <a:spcAft>
                <a:spcPts val="0"/>
              </a:spcAft>
              <a:buNone/>
            </a:pPr>
            <a:r>
              <a:rPr lang="en"/>
              <a:t>Never Look Back!</a:t>
            </a:r>
            <a:endParaRPr/>
          </a:p>
        </p:txBody>
      </p:sp>
      <p:pic>
        <p:nvPicPr>
          <p:cNvPr id="65" name="Google Shape;65;p15"/>
          <p:cNvPicPr preferRelativeResize="0"/>
          <p:nvPr/>
        </p:nvPicPr>
        <p:blipFill>
          <a:blip r:embed="rId3">
            <a:alphaModFix/>
          </a:blip>
          <a:stretch>
            <a:fillRect/>
          </a:stretch>
        </p:blipFill>
        <p:spPr>
          <a:xfrm>
            <a:off x="-181100" y="698975"/>
            <a:ext cx="2476500" cy="2476500"/>
          </a:xfrm>
          <a:prstGeom prst="rect">
            <a:avLst/>
          </a:prstGeom>
          <a:noFill/>
          <a:ln>
            <a:noFill/>
          </a:ln>
        </p:spPr>
      </p:pic>
      <p:pic>
        <p:nvPicPr>
          <p:cNvPr id="66" name="Google Shape;66;p15"/>
          <p:cNvPicPr preferRelativeResize="0"/>
          <p:nvPr/>
        </p:nvPicPr>
        <p:blipFill>
          <a:blip r:embed="rId4">
            <a:alphaModFix/>
          </a:blip>
          <a:stretch>
            <a:fillRect/>
          </a:stretch>
        </p:blipFill>
        <p:spPr>
          <a:xfrm>
            <a:off x="4531750" y="2931375"/>
            <a:ext cx="4156101" cy="19502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Who am I?</a:t>
            </a:r>
            <a:endParaRPr/>
          </a:p>
        </p:txBody>
      </p:sp>
      <p:sp>
        <p:nvSpPr>
          <p:cNvPr id="72" name="Google Shape;72;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Graduated from UW-La Crosse in 2007</a:t>
            </a:r>
            <a:endParaRPr dirty="0"/>
          </a:p>
          <a:p>
            <a:pPr marL="0" lvl="0" indent="0" algn="l" rtl="0">
              <a:spcBef>
                <a:spcPts val="1200"/>
              </a:spcBef>
              <a:spcAft>
                <a:spcPts val="0"/>
              </a:spcAft>
              <a:buNone/>
            </a:pPr>
            <a:r>
              <a:rPr lang="en" dirty="0"/>
              <a:t>Started as software tester for </a:t>
            </a:r>
            <a:r>
              <a:rPr lang="en-US" dirty="0"/>
              <a:t>a major medical provider in Southeast MN</a:t>
            </a:r>
            <a:endParaRPr dirty="0"/>
          </a:p>
          <a:p>
            <a:pPr marL="0" lvl="0" indent="0" algn="l" rtl="0">
              <a:spcBef>
                <a:spcPts val="1200"/>
              </a:spcBef>
              <a:spcAft>
                <a:spcPts val="0"/>
              </a:spcAft>
              <a:buNone/>
            </a:pPr>
            <a:r>
              <a:rPr lang="en" dirty="0"/>
              <a:t>Transitioned slowly to a </a:t>
            </a:r>
            <a:r>
              <a:rPr lang="en-US" dirty="0"/>
              <a:t>full-time</a:t>
            </a:r>
            <a:r>
              <a:rPr lang="en" dirty="0"/>
              <a:t> developer working in C#, Web, and Mobile</a:t>
            </a:r>
          </a:p>
          <a:p>
            <a:pPr marL="0" lvl="0" indent="0" algn="l" rtl="0">
              <a:spcBef>
                <a:spcPts val="1200"/>
              </a:spcBef>
              <a:spcAft>
                <a:spcPts val="0"/>
              </a:spcAft>
              <a:buNone/>
            </a:pPr>
            <a:r>
              <a:rPr lang="en" dirty="0"/>
              <a:t>Certified Scrum Master</a:t>
            </a:r>
          </a:p>
          <a:p>
            <a:pPr marL="0" lvl="0" indent="0" algn="l" rtl="0">
              <a:spcBef>
                <a:spcPts val="1200"/>
              </a:spcBef>
              <a:spcAft>
                <a:spcPts val="0"/>
              </a:spcAft>
              <a:buNone/>
            </a:pPr>
            <a:endParaRPr lang="en" dirty="0"/>
          </a:p>
          <a:p>
            <a:pPr marL="0" lvl="0" indent="0" algn="l" rtl="0">
              <a:spcBef>
                <a:spcPts val="1200"/>
              </a:spcBef>
              <a:spcAft>
                <a:spcPts val="0"/>
              </a:spcAft>
              <a:buNone/>
            </a:pPr>
            <a:endParaRPr dirty="0"/>
          </a:p>
          <a:p>
            <a:pPr marL="0" lvl="0" indent="0" algn="l" rtl="0">
              <a:spcBef>
                <a:spcPts val="1200"/>
              </a:spcBef>
              <a:spcAft>
                <a:spcPts val="120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1FAE-90BC-7249-8B68-808E3319EED9}"/>
              </a:ext>
            </a:extLst>
          </p:cNvPr>
          <p:cNvSpPr>
            <a:spLocks noGrp="1"/>
          </p:cNvSpPr>
          <p:nvPr>
            <p:ph type="title"/>
          </p:nvPr>
        </p:nvSpPr>
        <p:spPr/>
        <p:txBody>
          <a:bodyPr>
            <a:normAutofit fontScale="90000"/>
          </a:bodyPr>
          <a:lstStyle/>
          <a:p>
            <a:r>
              <a:rPr lang="en-US" dirty="0"/>
              <a:t>All presentation content available at</a:t>
            </a:r>
          </a:p>
        </p:txBody>
      </p:sp>
      <p:sp>
        <p:nvSpPr>
          <p:cNvPr id="3" name="Text Placeholder 2">
            <a:extLst>
              <a:ext uri="{FF2B5EF4-FFF2-40B4-BE49-F238E27FC236}">
                <a16:creationId xmlns:a16="http://schemas.microsoft.com/office/drawing/2014/main" id="{6001B1F1-6995-1B46-BDB8-5DFEE3501BAB}"/>
              </a:ext>
            </a:extLst>
          </p:cNvPr>
          <p:cNvSpPr>
            <a:spLocks noGrp="1"/>
          </p:cNvSpPr>
          <p:nvPr>
            <p:ph type="body" idx="1"/>
          </p:nvPr>
        </p:nvSpPr>
        <p:spPr/>
        <p:txBody>
          <a:bodyPr/>
          <a:lstStyle/>
          <a:p>
            <a:pPr marL="114300" indent="0">
              <a:buNone/>
            </a:pPr>
            <a:r>
              <a:rPr lang="en-US" dirty="0">
                <a:hlinkClick r:id="rId2"/>
              </a:rPr>
              <a:t>https://github.com/JoshRice1/flutterAwayAndNeverLookBack</a:t>
            </a:r>
            <a:endParaRPr lang="en-US" dirty="0"/>
          </a:p>
        </p:txBody>
      </p:sp>
    </p:spTree>
    <p:extLst>
      <p:ext uri="{BB962C8B-B14F-4D97-AF65-F5344CB8AC3E}">
        <p14:creationId xmlns:p14="http://schemas.microsoft.com/office/powerpoint/2010/main" val="3912884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Cross-platform?</a:t>
            </a:r>
            <a:endParaRPr dirty="0"/>
          </a:p>
        </p:txBody>
      </p:sp>
      <p:sp>
        <p:nvSpPr>
          <p:cNvPr id="78" name="Google Shape;78;p17"/>
          <p:cNvSpPr txBox="1">
            <a:spLocks noGrp="1"/>
          </p:cNvSpPr>
          <p:nvPr>
            <p:ph type="body" idx="1"/>
          </p:nvPr>
        </p:nvSpPr>
        <p:spPr>
          <a:xfrm>
            <a:off x="311700" y="1152475"/>
            <a:ext cx="8520600" cy="7665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1200"/>
              </a:spcAft>
              <a:buSzPts val="852"/>
              <a:buNone/>
            </a:pPr>
            <a:r>
              <a:rPr lang="en" sz="1400" dirty="0"/>
              <a:t>Definition: Cross-platform application development is about building a single application that can run on </a:t>
            </a:r>
            <a:r>
              <a:rPr lang="en" sz="1400" b="1" dirty="0"/>
              <a:t>various operating systems</a:t>
            </a:r>
            <a:r>
              <a:rPr lang="en" sz="1400" dirty="0"/>
              <a:t>, instead of developing different app versions for each platform (Native).</a:t>
            </a:r>
            <a:endParaRPr sz="1400" dirty="0"/>
          </a:p>
        </p:txBody>
      </p:sp>
      <p:pic>
        <p:nvPicPr>
          <p:cNvPr id="79" name="Google Shape;79;p17"/>
          <p:cNvPicPr preferRelativeResize="0"/>
          <p:nvPr/>
        </p:nvPicPr>
        <p:blipFill>
          <a:blip r:embed="rId3">
            <a:alphaModFix/>
          </a:blip>
          <a:stretch>
            <a:fillRect/>
          </a:stretch>
        </p:blipFill>
        <p:spPr>
          <a:xfrm>
            <a:off x="1120225" y="3550354"/>
            <a:ext cx="3223176" cy="1324175"/>
          </a:xfrm>
          <a:prstGeom prst="rect">
            <a:avLst/>
          </a:prstGeom>
          <a:noFill/>
          <a:ln>
            <a:noFill/>
          </a:ln>
        </p:spPr>
      </p:pic>
      <p:pic>
        <p:nvPicPr>
          <p:cNvPr id="80" name="Google Shape;80;p17"/>
          <p:cNvPicPr preferRelativeResize="0"/>
          <p:nvPr/>
        </p:nvPicPr>
        <p:blipFill>
          <a:blip r:embed="rId4">
            <a:alphaModFix/>
          </a:blip>
          <a:stretch>
            <a:fillRect/>
          </a:stretch>
        </p:blipFill>
        <p:spPr>
          <a:xfrm>
            <a:off x="2304150" y="1939400"/>
            <a:ext cx="3322050" cy="1161775"/>
          </a:xfrm>
          <a:prstGeom prst="rect">
            <a:avLst/>
          </a:prstGeom>
          <a:noFill/>
          <a:ln>
            <a:noFill/>
          </a:ln>
        </p:spPr>
      </p:pic>
      <p:pic>
        <p:nvPicPr>
          <p:cNvPr id="81" name="Google Shape;81;p17"/>
          <p:cNvPicPr preferRelativeResize="0"/>
          <p:nvPr/>
        </p:nvPicPr>
        <p:blipFill>
          <a:blip r:embed="rId5">
            <a:alphaModFix/>
          </a:blip>
          <a:stretch>
            <a:fillRect/>
          </a:stretch>
        </p:blipFill>
        <p:spPr>
          <a:xfrm>
            <a:off x="311700" y="1857600"/>
            <a:ext cx="2128776" cy="1610950"/>
          </a:xfrm>
          <a:prstGeom prst="rect">
            <a:avLst/>
          </a:prstGeom>
          <a:noFill/>
          <a:ln>
            <a:noFill/>
          </a:ln>
        </p:spPr>
      </p:pic>
      <p:pic>
        <p:nvPicPr>
          <p:cNvPr id="82" name="Google Shape;82;p17"/>
          <p:cNvPicPr preferRelativeResize="0"/>
          <p:nvPr/>
        </p:nvPicPr>
        <p:blipFill>
          <a:blip r:embed="rId6">
            <a:alphaModFix/>
          </a:blip>
          <a:stretch>
            <a:fillRect/>
          </a:stretch>
        </p:blipFill>
        <p:spPr>
          <a:xfrm>
            <a:off x="4883551" y="3745002"/>
            <a:ext cx="3162300" cy="855626"/>
          </a:xfrm>
          <a:prstGeom prst="rect">
            <a:avLst/>
          </a:prstGeom>
          <a:noFill/>
          <a:ln>
            <a:noFill/>
          </a:ln>
        </p:spPr>
      </p:pic>
      <p:pic>
        <p:nvPicPr>
          <p:cNvPr id="83" name="Google Shape;83;p17"/>
          <p:cNvPicPr preferRelativeResize="0"/>
          <p:nvPr/>
        </p:nvPicPr>
        <p:blipFill>
          <a:blip r:embed="rId7">
            <a:alphaModFix/>
          </a:blip>
          <a:stretch>
            <a:fillRect/>
          </a:stretch>
        </p:blipFill>
        <p:spPr>
          <a:xfrm>
            <a:off x="6700628" y="1939400"/>
            <a:ext cx="1866017" cy="1610950"/>
          </a:xfrm>
          <a:prstGeom prst="rect">
            <a:avLst/>
          </a:prstGeom>
          <a:noFill/>
          <a:ln>
            <a:noFill/>
          </a:ln>
        </p:spPr>
      </p:pic>
      <p:pic>
        <p:nvPicPr>
          <p:cNvPr id="84" name="Google Shape;84;p17"/>
          <p:cNvPicPr preferRelativeResize="0"/>
          <p:nvPr/>
        </p:nvPicPr>
        <p:blipFill>
          <a:blip r:embed="rId8">
            <a:alphaModFix/>
          </a:blip>
          <a:stretch>
            <a:fillRect/>
          </a:stretch>
        </p:blipFill>
        <p:spPr>
          <a:xfrm>
            <a:off x="3189013" y="2800416"/>
            <a:ext cx="3223176" cy="104753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Why would anyone do native then?</a:t>
            </a:r>
            <a:endParaRPr dirty="0"/>
          </a:p>
        </p:txBody>
      </p:sp>
      <p:graphicFrame>
        <p:nvGraphicFramePr>
          <p:cNvPr id="90" name="Google Shape;90;p18"/>
          <p:cNvGraphicFramePr/>
          <p:nvPr>
            <p:extLst>
              <p:ext uri="{D42A27DB-BD31-4B8C-83A1-F6EECF244321}">
                <p14:modId xmlns:p14="http://schemas.microsoft.com/office/powerpoint/2010/main" val="1685472350"/>
              </p:ext>
            </p:extLst>
          </p:nvPr>
        </p:nvGraphicFramePr>
        <p:xfrm>
          <a:off x="457200" y="1290125"/>
          <a:ext cx="8229600" cy="2803985"/>
        </p:xfrm>
        <a:graphic>
          <a:graphicData uri="http://schemas.openxmlformats.org/drawingml/2006/table">
            <a:tbl>
              <a:tblPr>
                <a:noFill/>
                <a:tableStyleId>{137CEA93-CD4F-4C15-80F7-3738A8688CD0}</a:tableStyleId>
              </a:tblPr>
              <a:tblGrid>
                <a:gridCol w="1943100">
                  <a:extLst>
                    <a:ext uri="{9D8B030D-6E8A-4147-A177-3AD203B41FA5}">
                      <a16:colId xmlns:a16="http://schemas.microsoft.com/office/drawing/2014/main" val="20000"/>
                    </a:ext>
                  </a:extLst>
                </a:gridCol>
                <a:gridCol w="19431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1943100">
                  <a:extLst>
                    <a:ext uri="{9D8B030D-6E8A-4147-A177-3AD203B41FA5}">
                      <a16:colId xmlns:a16="http://schemas.microsoft.com/office/drawing/2014/main" val="20003"/>
                    </a:ext>
                  </a:extLst>
                </a:gridCol>
                <a:gridCol w="1943100">
                  <a:extLst>
                    <a:ext uri="{9D8B030D-6E8A-4147-A177-3AD203B41FA5}">
                      <a16:colId xmlns:a16="http://schemas.microsoft.com/office/drawing/2014/main" val="20004"/>
                    </a:ext>
                  </a:extLst>
                </a:gridCol>
              </a:tblGrid>
              <a:tr h="396200">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Native</a:t>
                      </a:r>
                    </a:p>
                  </a:txBody>
                  <a:tcPr marL="91425" marR="91425" marT="91425" marB="91425"/>
                </a:tc>
                <a:tc hMerge="1">
                  <a:txBody>
                    <a:bodyPr/>
                    <a:lstStyle/>
                    <a:p>
                      <a:endParaRPr lang="en-US"/>
                    </a:p>
                  </a:txBody>
                  <a:tcPr/>
                </a:tc>
                <a:tc>
                  <a:txBody>
                    <a:bodyPr/>
                    <a:lstStyle/>
                    <a:p>
                      <a:pPr marL="0" lvl="0" indent="0" algn="l" rtl="0">
                        <a:spcBef>
                          <a:spcPts val="0"/>
                        </a:spcBef>
                        <a:spcAft>
                          <a:spcPts val="0"/>
                        </a:spcAft>
                        <a:buNone/>
                      </a:pPr>
                      <a:endParaRPr dirty="0"/>
                    </a:p>
                  </a:txBody>
                  <a:tcPr marL="91425" marR="91425" marT="91425" marB="91425"/>
                </a:tc>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Cross Platform</a:t>
                      </a:r>
                    </a:p>
                  </a:txBody>
                  <a:tcPr marL="91425" marR="91425" marT="91425" marB="91425"/>
                </a:tc>
                <a:tc hMerge="1">
                  <a:txBody>
                    <a:bodyPr/>
                    <a:lstStyle/>
                    <a:p>
                      <a:endParaRPr lang="en-US"/>
                    </a:p>
                  </a:txBody>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a:t>Pros</a:t>
                      </a:r>
                      <a:endParaRPr/>
                    </a:p>
                  </a:txBody>
                  <a:tcPr marL="91425" marR="91425" marT="91425" marB="91425"/>
                </a:tc>
                <a:tc>
                  <a:txBody>
                    <a:bodyPr/>
                    <a:lstStyle/>
                    <a:p>
                      <a:pPr marL="0" lvl="0" indent="0" algn="ctr" rtl="0">
                        <a:spcBef>
                          <a:spcPts val="0"/>
                        </a:spcBef>
                        <a:spcAft>
                          <a:spcPts val="0"/>
                        </a:spcAft>
                        <a:buNone/>
                      </a:pPr>
                      <a:r>
                        <a:rPr lang="en" dirty="0"/>
                        <a:t>Cons</a:t>
                      </a:r>
                      <a:endParaRPr dirty="0"/>
                    </a:p>
                  </a:txBody>
                  <a:tcPr marL="91425" marR="91425" marT="91425" marB="91425"/>
                </a:tc>
                <a:tc>
                  <a:txBody>
                    <a:bodyPr/>
                    <a:lstStyle/>
                    <a:p>
                      <a:pPr marL="0" lvl="0" indent="0" algn="ctr"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r>
                        <a:rPr lang="en"/>
                        <a:t>Pros</a:t>
                      </a:r>
                      <a:endParaRPr/>
                    </a:p>
                  </a:txBody>
                  <a:tcPr marL="91425" marR="91425" marT="91425" marB="91425"/>
                </a:tc>
                <a:tc>
                  <a:txBody>
                    <a:bodyPr/>
                    <a:lstStyle/>
                    <a:p>
                      <a:pPr marL="0" lvl="0" indent="0" algn="ctr" rtl="0">
                        <a:spcBef>
                          <a:spcPts val="0"/>
                        </a:spcBef>
                        <a:spcAft>
                          <a:spcPts val="0"/>
                        </a:spcAft>
                        <a:buNone/>
                      </a:pPr>
                      <a:r>
                        <a:rPr lang="en"/>
                        <a:t>Cons</a:t>
                      </a:r>
                      <a:endParaRPr/>
                    </a:p>
                  </a:txBody>
                  <a:tcPr marL="91425" marR="91425" marT="91425" marB="91425"/>
                </a:tc>
                <a:extLst>
                  <a:ext uri="{0D108BD9-81ED-4DB2-BD59-A6C34878D82A}">
                    <a16:rowId xmlns:a16="http://schemas.microsoft.com/office/drawing/2014/main" val="10001"/>
                  </a:ext>
                </a:extLst>
              </a:tr>
              <a:tr h="60957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Highest possible performance</a:t>
                      </a: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Slower Dev*</a:t>
                      </a:r>
                    </a:p>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Faster Dev*</a:t>
                      </a:r>
                    </a:p>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r>
                        <a:rPr lang="en" dirty="0"/>
                        <a:t>Lower Performance</a:t>
                      </a:r>
                      <a:endParaRPr dirty="0"/>
                    </a:p>
                  </a:txBody>
                  <a:tcPr marL="91425" marR="91425" marT="91425" marB="91425"/>
                </a:tc>
                <a:extLst>
                  <a:ext uri="{0D108BD9-81ED-4DB2-BD59-A6C34878D82A}">
                    <a16:rowId xmlns:a16="http://schemas.microsoft.com/office/drawing/2014/main" val="10002"/>
                  </a:ext>
                </a:extLst>
              </a:tr>
              <a:tr h="3962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Immediate Access to new OS features</a:t>
                      </a:r>
                      <a:endParaRPr dirty="0"/>
                    </a:p>
                  </a:txBody>
                  <a:tcPr marL="91425" marR="91425" marT="91425" marB="91425"/>
                </a:tc>
                <a:tc>
                  <a:txBody>
                    <a:bodyPr/>
                    <a:lstStyle/>
                    <a:p>
                      <a:pPr marL="0" lvl="0" indent="0" algn="l" rtl="0">
                        <a:spcBef>
                          <a:spcPts val="0"/>
                        </a:spcBef>
                        <a:spcAft>
                          <a:spcPts val="0"/>
                        </a:spcAft>
                        <a:buNone/>
                      </a:pPr>
                      <a:r>
                        <a:rPr lang="en" dirty="0"/>
                        <a:t>Higher Cost*</a:t>
                      </a:r>
                      <a:endParaRPr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r>
                        <a:rPr lang="en" dirty="0"/>
                        <a:t>Lower Costs*</a:t>
                      </a:r>
                      <a:endParaRPr dirty="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Slow adoption of new OS features</a:t>
                      </a:r>
                    </a:p>
                  </a:txBody>
                  <a:tcPr marL="91425" marR="91425" marT="91425" marB="91425"/>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 dirty="0"/>
                        <a:t>Native UI Look &amp; Feel</a:t>
                      </a:r>
                      <a:endParaRPr dirty="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Time Consuming</a:t>
                      </a: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Consistency</a:t>
                      </a:r>
                      <a:endParaRPr dirty="0"/>
                    </a:p>
                  </a:txBody>
                  <a:tcPr marL="91425" marR="91425" marT="91425" marB="91425"/>
                </a:tc>
                <a:tc>
                  <a:txBody>
                    <a:bodyPr/>
                    <a:lstStyle/>
                    <a:p>
                      <a:pPr marL="0" lvl="0" indent="0" algn="l" rtl="0">
                        <a:spcBef>
                          <a:spcPts val="0"/>
                        </a:spcBef>
                        <a:spcAft>
                          <a:spcPts val="0"/>
                        </a:spcAft>
                        <a:buNone/>
                      </a:pPr>
                      <a:r>
                        <a:rPr lang="en" dirty="0"/>
                        <a:t>UI/UX Issues</a:t>
                      </a:r>
                      <a:endParaRPr dirty="0"/>
                    </a:p>
                  </a:txBody>
                  <a:tcPr marL="91425" marR="91425" marT="91425" marB="91425"/>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Wider Audience</a:t>
                      </a:r>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val="10005"/>
                  </a:ext>
                </a:extLst>
              </a:tr>
            </a:tbl>
          </a:graphicData>
        </a:graphic>
      </p:graphicFrame>
      <p:sp>
        <p:nvSpPr>
          <p:cNvPr id="91" name="Google Shape;91;p18"/>
          <p:cNvSpPr txBox="1"/>
          <p:nvPr/>
        </p:nvSpPr>
        <p:spPr>
          <a:xfrm>
            <a:off x="457200" y="4094100"/>
            <a:ext cx="28131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 Indicates assumption of multi os support</a:t>
            </a:r>
            <a:endParaRPr sz="9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So why would Google care?</a:t>
            </a:r>
            <a:endParaRPr/>
          </a:p>
        </p:txBody>
      </p:sp>
      <p:sp>
        <p:nvSpPr>
          <p:cNvPr id="97" name="Google Shape;97;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dirty="0"/>
              <a:t>Has a lot of apps itself and dev for two of each is really expensive</a:t>
            </a:r>
            <a:endParaRPr dirty="0"/>
          </a:p>
          <a:p>
            <a:pPr marL="457200" lvl="0" indent="-342900" algn="l" rtl="0">
              <a:spcBef>
                <a:spcPts val="0"/>
              </a:spcBef>
              <a:spcAft>
                <a:spcPts val="0"/>
              </a:spcAft>
              <a:buSzPts val="1800"/>
              <a:buAutoNum type="arabicPeriod"/>
            </a:pPr>
            <a:r>
              <a:rPr lang="en" dirty="0"/>
              <a:t>Fuchsia OS</a:t>
            </a:r>
            <a:endParaRPr dirty="0"/>
          </a:p>
        </p:txBody>
      </p:sp>
      <p:pic>
        <p:nvPicPr>
          <p:cNvPr id="98" name="Google Shape;98;p19"/>
          <p:cNvPicPr preferRelativeResize="0"/>
          <p:nvPr/>
        </p:nvPicPr>
        <p:blipFill>
          <a:blip r:embed="rId3">
            <a:alphaModFix/>
          </a:blip>
          <a:stretch>
            <a:fillRect/>
          </a:stretch>
        </p:blipFill>
        <p:spPr>
          <a:xfrm>
            <a:off x="2606325" y="1569400"/>
            <a:ext cx="3181375" cy="31813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So is Flutters Any Different?</a:t>
            </a:r>
            <a:endParaRPr/>
          </a:p>
        </p:txBody>
      </p:sp>
      <p:sp>
        <p:nvSpPr>
          <p:cNvPr id="104" name="Google Shape;104;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dirty="0"/>
              <a:t>“</a:t>
            </a:r>
            <a:r>
              <a:rPr lang="en" dirty="0">
                <a:solidFill>
                  <a:srgbClr val="4A4A4A"/>
                </a:solidFill>
                <a:highlight>
                  <a:srgbClr val="FFFFFF"/>
                </a:highlight>
                <a:latin typeface="Roboto"/>
                <a:ea typeface="Roboto"/>
                <a:cs typeface="Roboto"/>
                <a:sym typeface="Roboto"/>
              </a:rPr>
              <a:t>The goal is to enable developers to deliver </a:t>
            </a:r>
            <a:r>
              <a:rPr lang="en" b="1" dirty="0">
                <a:solidFill>
                  <a:srgbClr val="4A4A4A"/>
                </a:solidFill>
                <a:highlight>
                  <a:srgbClr val="FFFFFF"/>
                </a:highlight>
                <a:latin typeface="Roboto"/>
                <a:ea typeface="Roboto"/>
                <a:cs typeface="Roboto"/>
                <a:sym typeface="Roboto"/>
              </a:rPr>
              <a:t>high-performance apps that feel natural</a:t>
            </a:r>
            <a:r>
              <a:rPr lang="en" dirty="0">
                <a:solidFill>
                  <a:srgbClr val="4A4A4A"/>
                </a:solidFill>
                <a:highlight>
                  <a:srgbClr val="FFFFFF"/>
                </a:highlight>
                <a:latin typeface="Roboto"/>
                <a:ea typeface="Roboto"/>
                <a:cs typeface="Roboto"/>
                <a:sym typeface="Roboto"/>
              </a:rPr>
              <a:t> on different platforms, embracing differences where they exist while sharing as much code as possible.</a:t>
            </a:r>
            <a:endParaRPr dirty="0">
              <a:solidFill>
                <a:srgbClr val="4A4A4A"/>
              </a:solidFill>
              <a:highlight>
                <a:srgbClr val="FFFFFF"/>
              </a:highlight>
              <a:latin typeface="Roboto"/>
              <a:ea typeface="Roboto"/>
              <a:cs typeface="Roboto"/>
              <a:sym typeface="Roboto"/>
            </a:endParaRPr>
          </a:p>
          <a:p>
            <a:pPr marL="0" lvl="0" indent="0" algn="l" rtl="0">
              <a:spcBef>
                <a:spcPts val="1200"/>
              </a:spcBef>
              <a:spcAft>
                <a:spcPts val="0"/>
              </a:spcAft>
              <a:buNone/>
            </a:pPr>
            <a:r>
              <a:rPr lang="en" dirty="0">
                <a:solidFill>
                  <a:srgbClr val="4A4A4A"/>
                </a:solidFill>
                <a:highlight>
                  <a:srgbClr val="FFFFFF"/>
                </a:highlight>
                <a:latin typeface="Roboto"/>
                <a:ea typeface="Roboto"/>
                <a:cs typeface="Roboto"/>
                <a:sym typeface="Roboto"/>
              </a:rPr>
              <a:t>During development, Flutter apps run in a </a:t>
            </a:r>
            <a:r>
              <a:rPr lang="en" b="1" dirty="0">
                <a:solidFill>
                  <a:srgbClr val="4A4A4A"/>
                </a:solidFill>
                <a:highlight>
                  <a:srgbClr val="FFFFFF"/>
                </a:highlight>
                <a:latin typeface="Roboto"/>
                <a:ea typeface="Roboto"/>
                <a:cs typeface="Roboto"/>
                <a:sym typeface="Roboto"/>
              </a:rPr>
              <a:t>VM that offers stateful hot reload of changes without needing a full recompile. For release, Flutter apps are compiled directly to machine code</a:t>
            </a:r>
            <a:r>
              <a:rPr lang="en" dirty="0">
                <a:solidFill>
                  <a:srgbClr val="4A4A4A"/>
                </a:solidFill>
                <a:highlight>
                  <a:srgbClr val="FFFFFF"/>
                </a:highlight>
                <a:latin typeface="Roboto"/>
                <a:ea typeface="Roboto"/>
                <a:cs typeface="Roboto"/>
                <a:sym typeface="Roboto"/>
              </a:rPr>
              <a:t>, whether Intel x64 or ARM instructions, or to JavaScript if targeting the web.”</a:t>
            </a:r>
            <a:endParaRPr dirty="0">
              <a:solidFill>
                <a:srgbClr val="4A4A4A"/>
              </a:solidFill>
              <a:highlight>
                <a:srgbClr val="FFFFFF"/>
              </a:highlight>
              <a:latin typeface="Roboto"/>
              <a:ea typeface="Roboto"/>
              <a:cs typeface="Roboto"/>
              <a:sym typeface="Roboto"/>
            </a:endParaRPr>
          </a:p>
          <a:p>
            <a:pPr marL="0" lvl="0" indent="0" algn="l" rtl="0">
              <a:spcBef>
                <a:spcPts val="1200"/>
              </a:spcBef>
              <a:spcAft>
                <a:spcPts val="0"/>
              </a:spcAft>
              <a:buNone/>
            </a:pPr>
            <a:r>
              <a:rPr lang="en" sz="1200" u="sng" dirty="0">
                <a:solidFill>
                  <a:schemeClr val="hlink"/>
                </a:solidFill>
                <a:highlight>
                  <a:srgbClr val="FFFFFF"/>
                </a:highlight>
                <a:latin typeface="Roboto"/>
                <a:ea typeface="Roboto"/>
                <a:cs typeface="Roboto"/>
                <a:sym typeface="Roboto"/>
                <a:hlinkClick r:id="rId3"/>
              </a:rPr>
              <a:t>https://flutter.dev/docs/resources/architectural-overview</a:t>
            </a:r>
            <a:endParaRPr sz="1200" dirty="0">
              <a:solidFill>
                <a:srgbClr val="4A4A4A"/>
              </a:solidFill>
              <a:highlight>
                <a:srgbClr val="FFFFFF"/>
              </a:highlight>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1508</TotalTime>
  <Words>913</Words>
  <Application>Microsoft Macintosh PowerPoint</Application>
  <PresentationFormat>On-screen Show (16:9)</PresentationFormat>
  <Paragraphs>101</Paragraphs>
  <Slides>23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Roboto</vt:lpstr>
      <vt:lpstr>Courier New</vt:lpstr>
      <vt:lpstr>Arial</vt:lpstr>
      <vt:lpstr>Simple Light</vt:lpstr>
      <vt:lpstr>PowerPoint Presentation</vt:lpstr>
      <vt:lpstr>PowerPoint Presentation</vt:lpstr>
      <vt:lpstr>Flutter Away and Never Look Back!</vt:lpstr>
      <vt:lpstr>Who am I?</vt:lpstr>
      <vt:lpstr>All presentation content available at</vt:lpstr>
      <vt:lpstr>Cross-platform?</vt:lpstr>
      <vt:lpstr>Why would anyone do native then?</vt:lpstr>
      <vt:lpstr>So why would Google care?</vt:lpstr>
      <vt:lpstr>So is Flutters Any Different?</vt:lpstr>
      <vt:lpstr>Huh?</vt:lpstr>
      <vt:lpstr>But why Dart?</vt:lpstr>
      <vt:lpstr>But why Dart? Cont.</vt:lpstr>
      <vt:lpstr>OK, OK, OK, But is it really easy to learn</vt:lpstr>
      <vt:lpstr>Widget? The thing from Economics?</vt:lpstr>
      <vt:lpstr>Lets Look at some Code</vt:lpstr>
      <vt:lpstr>Home Page</vt:lpstr>
      <vt:lpstr>Composed Widget</vt:lpstr>
      <vt:lpstr>It’s still new, there much of a public assets</vt:lpstr>
      <vt:lpstr>Other awesome tooling</vt:lpstr>
      <vt:lpstr>So besides you who is using it?</vt:lpstr>
      <vt:lpstr>Not ready to go whole hog?</vt:lpstr>
      <vt:lpstr>Things I wish I knew when starting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Joshua Rice</cp:lastModifiedBy>
  <cp:revision>25</cp:revision>
  <dcterms:modified xsi:type="dcterms:W3CDTF">2021-07-26T00:14:29Z</dcterms:modified>
</cp:coreProperties>
</file>